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Arimo" panose="020B0604020202020204" charset="0"/>
      <p:regular r:id="rId24"/>
    </p:embeddedFont>
    <p:embeddedFont>
      <p:font typeface="Calibri" panose="020F0502020204030204" pitchFamily="34" charset="0"/>
      <p:regular r:id="rId25"/>
      <p:bold r:id="rId26"/>
      <p:italic r:id="rId27"/>
      <p:boldItalic r:id="rId28"/>
    </p:embeddedFont>
    <p:embeddedFont>
      <p:font typeface="Inter" panose="020B0604020202020204" charset="0"/>
      <p:regular r:id="rId29"/>
    </p:embeddedFont>
    <p:embeddedFont>
      <p:font typeface="Inter Bold" panose="020B0604020202020204" charset="0"/>
      <p:regular r:id="rId30"/>
    </p:embeddedFont>
    <p:embeddedFont>
      <p:font typeface="Marta Italics"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0" d="100"/>
          <a:sy n="40" d="100"/>
        </p:scale>
        <p:origin x="1116" y="2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30.10.2022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My name is Ing. Dr Emmanuel Nyantakyi and I will be making a short presentation on some of the activities of the Earth Observation Research &amp; Innovation Centre of the University of Energy &amp; Natural Resources in Sunyani.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we have a snapshot of the web application.</a:t>
            </a:r>
          </a:p>
          <a:p>
            <a:endParaRPr lang="en-US"/>
          </a:p>
          <a:p>
            <a:r>
              <a:rPr lang="en-US"/>
              <a:t>Farmers and Stakeholders can select a number of points of interest that will trigger notification alerts whenever the system detects any fires within a specified radius.</a:t>
            </a:r>
          </a:p>
          <a:p>
            <a:endParaRPr lang="en-US"/>
          </a:p>
          <a:p>
            <a:r>
              <a:rPr lang="en-US"/>
              <a:t>Farmers are also furnished with a 5day 6 hourly weather forecast.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centre also designed a USSD application to serve users in areas will poor data coverage.</a:t>
            </a:r>
          </a:p>
          <a:p>
            <a:endParaRPr lang="en-US"/>
          </a:p>
          <a:p>
            <a:endParaRPr lang="en-US"/>
          </a:p>
          <a:p>
            <a:r>
              <a:rPr lang="en-US"/>
              <a:t>The pilot project has currently ended and the university is looking forward to a World Bank grant to include more features and upscale the service for the whole of Africa.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here we have what we call the COSMIC-2 Groundstation</a:t>
            </a:r>
          </a:p>
          <a:p>
            <a:endParaRPr lang="en-US"/>
          </a:p>
          <a:p>
            <a:r>
              <a:rPr lang="en-US"/>
              <a:t>The Constellation Observing System for Meteorology, Ionosphere, and Climate-2 (COSMIC-2) is a network of six remote-sensing microsatellites. </a:t>
            </a:r>
          </a:p>
          <a:p>
            <a:endParaRPr lang="en-US"/>
          </a:p>
          <a:p>
            <a:r>
              <a:rPr lang="en-US"/>
              <a:t>Building upon the success of the COSMIC-1 program, COSMIC-2 will constantly orbit Earth collecting atmospheric data used for weather forecasting, climate monitoring, and space weather research.</a:t>
            </a:r>
          </a:p>
          <a:p>
            <a:endParaRPr lang="en-US"/>
          </a:p>
          <a:p>
            <a:r>
              <a:rPr lang="en-US"/>
              <a:t>NOAA is partnering with the U.S. Air Force (USAF), Taiwan’s National Space Organization (NSPO), and the University Corporation for Atmospheric Research (UCAR) on this satellite program.</a:t>
            </a:r>
          </a:p>
          <a:p>
            <a:endParaRPr lang="en-US"/>
          </a:p>
          <a:p>
            <a:r>
              <a:rPr lang="en-US"/>
              <a:t>COSMIC-2 utilizes a network of downlink stations to receive data and route them for processing. </a:t>
            </a:r>
          </a:p>
          <a:p>
            <a:endParaRPr lang="en-US"/>
          </a:p>
          <a:p>
            <a:r>
              <a:rPr lang="en-US"/>
              <a:t>The one in UENR forms part of 10 other ones in the whole world!!!</a:t>
            </a:r>
          </a:p>
          <a:p>
            <a:endParaRPr lang="en-US"/>
          </a:p>
          <a:p>
            <a:r>
              <a:rPr lang="en-US"/>
              <a:t>The COSMIC-2 Groundstation is capable of TT&amp;C which is Telemetry, Tracking &amp; Control and in 2018, the centre together with its partner, ATLAS Space Operations supported the United States Air Force Academy’s (USAFA) FalconSat-6 satellite launch.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GNSS referencing station was also installed by UCAR in UENR to support the COSMIC-2 Program and other applications. </a:t>
            </a:r>
          </a:p>
          <a:p>
            <a:endParaRPr lang="en-US"/>
          </a:p>
          <a:p>
            <a:r>
              <a:rPr lang="en-US"/>
              <a:t>The system works using a satellite remote sensing technique called Radio Occultation that uses GNSS (e.g., GPS) measurements received by low-Earth orbiting satellites to profile the Earth's atmosphere and ionosphere with high vertical resolution and global coverage. </a:t>
            </a:r>
          </a:p>
          <a:p>
            <a:endParaRPr lang="en-US"/>
          </a:p>
          <a:p>
            <a:r>
              <a:rPr lang="en-US"/>
              <a:t>The high accuracy and vertical resolution of GNSS-RO data make them ideally suited to study:</a:t>
            </a:r>
          </a:p>
          <a:p>
            <a:r>
              <a:rPr lang="en-US"/>
              <a:t>•	Weather forecasting and atmospheric processes</a:t>
            </a:r>
          </a:p>
          <a:p>
            <a:r>
              <a:rPr lang="en-US"/>
              <a:t>•	Climate monitoring and model verification</a:t>
            </a:r>
          </a:p>
          <a:p>
            <a:r>
              <a:rPr lang="en-US"/>
              <a:t>•	Space weather and ionospheric research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EORIC also shares weather information with the university community and people within the region. </a:t>
            </a:r>
          </a:p>
          <a:p>
            <a:endParaRPr lang="en-US"/>
          </a:p>
          <a:p>
            <a:r>
              <a:rPr lang="en-US"/>
              <a:t>And we do so cautiously by stating a disclaimer that it is meant solely for research purposes since the Ghana Meteorological Agency is nationally mandated to do so officially.</a:t>
            </a:r>
          </a:p>
          <a:p>
            <a:endParaRPr lang="en-US"/>
          </a:p>
          <a:p>
            <a:r>
              <a:rPr lang="en-US"/>
              <a:t>The centre makes use of satellite data and some models to forecast and predict weather conditions.</a:t>
            </a:r>
          </a:p>
          <a:p>
            <a:endParaRPr lang="en-US"/>
          </a:p>
          <a:p>
            <a:r>
              <a:rPr lang="en-US"/>
              <a:t>EORIC's daily forecasts are shared via the University's Radio station and others in Sunyani.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High-Performance Computing Unit handles the storage, processing and management of all data received at the centre.</a:t>
            </a:r>
          </a:p>
          <a:p>
            <a:endParaRPr lang="en-US"/>
          </a:p>
          <a:p>
            <a:r>
              <a:rPr lang="en-US"/>
              <a:t>They also run and interpret weather models and assist students and researchers in CFD, artificial intelligence and Deep learning-related tasks.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EORIC-UENR serves as one of the international nodes that receive ZY3 satellite data through its cloud service platform.</a:t>
            </a:r>
          </a:p>
          <a:p>
            <a:endParaRPr lang="en-US"/>
          </a:p>
          <a:p>
            <a:r>
              <a:rPr lang="en-US"/>
              <a:t>The project is a partnership between the University of Energy and Natural Resources (UENR) and the Satellite Surveying and Mapping Application Centre (SASMAC), National Administration of Surveying, Mapping and Geoinformation (NASG), P.R. China</a:t>
            </a:r>
          </a:p>
          <a:p>
            <a:endParaRPr lang="en-US"/>
          </a:p>
          <a:p>
            <a:r>
              <a:rPr lang="en-US"/>
              <a:t>The data can be used for Mapping and resource investigation. Since the satellite has the ability to generate multispectral imagery, the data can be used for territorial resource investigation and monitoring, and to provide services for disaster warning and reduction, agriculture, forestry, water conservation, ecological environment, and so 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Presently, EORIC manages and maintains four (4) satellite ground stations for the acquisition of remote sensing and earth observation data for research and educational purposes. </a:t>
            </a:r>
          </a:p>
          <a:p>
            <a:endParaRPr lang="en-US"/>
          </a:p>
          <a:p>
            <a:r>
              <a:rPr lang="en-US"/>
              <a:t>As seen earlier, which includes two full-motion antennas that support Telemetry, Tracking and Command (TT&amp;C), one fixed antenna and one Global Navigation Satellite System (GNSS) referencing station. These ground stations operate across L, S, X and C frequency bands.</a:t>
            </a:r>
          </a:p>
          <a:p>
            <a:endParaRPr lang="en-US"/>
          </a:p>
          <a:p>
            <a:r>
              <a:rPr lang="en-US"/>
              <a:t>EORIC-UENR also provide colocation services for one of SPIRE Global's antennas.</a:t>
            </a:r>
          </a:p>
          <a:p>
            <a:endParaRPr lang="en-US"/>
          </a:p>
          <a:p>
            <a:r>
              <a:rPr lang="en-US"/>
              <a:t>These services include providing secure location, power and backup power, stable internet connectivity and technical expertise to manage and maintain their antennae.</a:t>
            </a:r>
          </a:p>
          <a:p>
            <a:endParaRPr lang="en-US"/>
          </a:p>
          <a:p>
            <a:r>
              <a:rPr lang="en-US"/>
              <a:t>Engineers at EORIC installed and maintain this antenna and all other existing infrastructure at the centre.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carbon Tower project is between UENR and the CzechGlobe to enhance climate research in a typical tropical dense forest area.</a:t>
            </a:r>
          </a:p>
          <a:p>
            <a:endParaRPr lang="en-US"/>
          </a:p>
          <a:p>
            <a:r>
              <a:rPr lang="en-US"/>
              <a:t>The station will comprise an eddy covariance sensor mounted on top of a 70-m flux tower. This eddy covariance the sensor will provide data on;</a:t>
            </a:r>
          </a:p>
          <a:p>
            <a:endParaRPr lang="en-US"/>
          </a:p>
          <a:p>
            <a:r>
              <a:rPr lang="en-US"/>
              <a:t>CO2 &amp; water vapour fluxes between the forest ecosystem &amp; atmosphere</a:t>
            </a:r>
          </a:p>
          <a:p>
            <a:endParaRPr lang="en-US"/>
          </a:p>
          <a:p>
            <a:r>
              <a:rPr lang="en-US"/>
              <a:t>Vertical profile of air and soil temperature &amp; humidity, radiation etc.</a:t>
            </a:r>
          </a:p>
          <a:p>
            <a:endParaRPr lang="en-US"/>
          </a:p>
          <a:p>
            <a:r>
              <a:rPr lang="en-US"/>
              <a:t>3 PhD students are benefitted from the project and also 1 Technician has been trained to manage and maintain the station.</a:t>
            </a:r>
          </a:p>
          <a:p>
            <a:endParaRPr lang="en-US"/>
          </a:p>
          <a:p>
            <a:r>
              <a:rPr lang="en-US"/>
              <a:t>As part of leveraging on the data to be received from the station, an MoU has been UENR &amp; AIMS-Ghana have been agreed to commence a programme in</a:t>
            </a:r>
          </a:p>
          <a:p>
            <a:r>
              <a:rPr lang="en-US"/>
              <a:t>Climate Change &amp; Atmospheric Physics (CAPP)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also provide consultancy and a range of training courses for those individuals looking to use drones for a variety of purposes such as</a:t>
            </a:r>
          </a:p>
          <a:p>
            <a:endParaRPr lang="en-US"/>
          </a:p>
          <a:p>
            <a:r>
              <a:rPr lang="en-US"/>
              <a:t>•	Drone Mapping &amp; Survey</a:t>
            </a:r>
          </a:p>
          <a:p>
            <a:r>
              <a:rPr lang="en-US"/>
              <a:t>•	Multispectral imaging</a:t>
            </a:r>
          </a:p>
          <a:p>
            <a:r>
              <a:rPr lang="en-US"/>
              <a:t>•	Precision Agriculture etc.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will start by first talking briefly about the university.</a:t>
            </a:r>
          </a:p>
          <a:p>
            <a:r>
              <a:rPr lang="en-US"/>
              <a:t>The University of Energy and Natural Resources (UENR) is a public-funded institution that was established by an Act of Parliament, Act 830, 2011 on December 31, 2011, and it operates a multi-campus setup and currently has three campuses located in Sunyani, Nsoatre and Dormaa Ahenkro.</a:t>
            </a:r>
          </a:p>
          <a:p>
            <a:endParaRPr lang="en-US"/>
          </a:p>
          <a:p>
            <a:r>
              <a:rPr lang="en-US"/>
              <a:t>The University operates under the following schools</a:t>
            </a:r>
          </a:p>
          <a:p>
            <a:r>
              <a:rPr lang="en-US"/>
              <a:t>•	School of Engineering</a:t>
            </a:r>
          </a:p>
          <a:p>
            <a:r>
              <a:rPr lang="en-US"/>
              <a:t>•	School of Sciences</a:t>
            </a:r>
          </a:p>
          <a:p>
            <a:r>
              <a:rPr lang="en-US"/>
              <a:t>•	School of Geosciences</a:t>
            </a:r>
          </a:p>
          <a:p>
            <a:r>
              <a:rPr lang="en-US"/>
              <a:t>•	School of Agriculture and Technology</a:t>
            </a:r>
          </a:p>
          <a:p>
            <a:r>
              <a:rPr lang="en-US"/>
              <a:t>•	School of Natural Resources</a:t>
            </a:r>
          </a:p>
          <a:p>
            <a:r>
              <a:rPr lang="en-US"/>
              <a:t>•	School of Management Sciences and Law</a:t>
            </a:r>
          </a:p>
          <a:p>
            <a:r>
              <a:rPr lang="en-US"/>
              <a:t>•	School of Graduate Studies</a:t>
            </a:r>
          </a:p>
          <a:p>
            <a:endParaRPr lang="en-US"/>
          </a:p>
          <a:p>
            <a:r>
              <a:rPr lang="en-US"/>
              <a:t>UENR approaches its programmes and research by emphasizing interdisciplinary collaboration and taking into account areas such as economics, law and policy, management, science, technology and engineering, and social and political issues affecting energy and natural resources.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centre offers a number of training programmes and workshops in areas that relate to EO, GIS, UAS, Deep learning, CFD and satellite technologies.</a:t>
            </a:r>
          </a:p>
          <a:p>
            <a:endParaRPr lang="en-US"/>
          </a:p>
          <a:p>
            <a:r>
              <a:rPr lang="en-US"/>
              <a:t>EORIC runs a special satellite installation programme from basic to advanced level. The programme is modelled around the GVF course, which is the Global VSat Forum, an internationally accredited satellite installer program</a:t>
            </a:r>
          </a:p>
          <a:p>
            <a:endParaRPr lang="en-US"/>
          </a:p>
          <a:p>
            <a:endParaRPr lang="en-US"/>
          </a:p>
          <a:p>
            <a:r>
              <a:rPr lang="en-US"/>
              <a:t>The centre is open to self-motivated students and people to enrol on its well-structured internship/attachment program, where interns/attaches are taken through a series of technical and hands-on training and mentoring by research fellows and technicians.</a:t>
            </a:r>
          </a:p>
          <a:p>
            <a:endParaRPr lang="en-US"/>
          </a:p>
          <a:p>
            <a:r>
              <a:rPr lang="en-US"/>
              <a:t>Over the years, we have had over 30 interns, attaches, post-doc researchers.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conclusion, EORIC continues to pursue its vision of becoming a centre of excellence in geospatial data acquisition and analysis through collaborative partnerships, impactful and innovative research and capacity building.</a:t>
            </a:r>
          </a:p>
          <a:p>
            <a:endParaRPr lang="en-US"/>
          </a:p>
          <a:p>
            <a:r>
              <a:rPr lang="en-US"/>
              <a:t>Thank you.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EORIC was birthed in 2013 and was known as the GEONETCast Centre following the installation of a GEONETCast Reception Station during the administration of the Foundation Vice-Chancellor, Prof. Esi Awuah with Prof. Amos T. Kabo-Bah as the Foundation Head. </a:t>
            </a:r>
          </a:p>
          <a:p>
            <a:endParaRPr lang="en-US"/>
          </a:p>
          <a:p>
            <a:r>
              <a:rPr lang="en-US"/>
              <a:t>With growing issues and developments within the GEONETCast Centre, the academic board agreed to rebrand the Centre in March 2016 as Earth Observation Research and Innovation Centre (EORIC). </a:t>
            </a:r>
          </a:p>
          <a:p>
            <a:endParaRPr lang="en-US"/>
          </a:p>
          <a:p>
            <a:r>
              <a:rPr lang="en-US"/>
              <a:t>This branding was to showcase the Centre as a vibrant research arm of the University of Energy and Natural Resources (UENR)-Sunyani, responsible for the acquisition of near real-time satellite-based data, airborne and in-situ data, metadata and products, automatic weather monitoring, operations and management of unmanned aerial systems, virtual regional fire monitoring and modelling, organization of training programs in the use of Earth Observation (EO) and Geographic Information Systems (GIS) techniques, collectively towards making informed decisions in the areas of water, disasters, health, energy, climate, agriculture, ecosystems and biodiversity.</a:t>
            </a:r>
          </a:p>
          <a:p>
            <a:endParaRPr lang="en-US"/>
          </a:p>
          <a:p>
            <a:r>
              <a:rPr lang="en-US"/>
              <a:t>EORIC also engages in interdisciplinary research that cuts across its current divisions and currently has over 30 publications spread across several peer-reviewed journals.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vision and mission statements of the centre have been outlined here.</a:t>
            </a:r>
          </a:p>
          <a:p>
            <a:endParaRPr lang="en-US"/>
          </a:p>
          <a:p>
            <a:r>
              <a:rPr lang="en-US"/>
              <a:t>EORIC currently has the following division;</a:t>
            </a:r>
          </a:p>
          <a:p>
            <a:r>
              <a:rPr lang="en-US"/>
              <a:t>•	Air, Weather &amp; Climate Informatics</a:t>
            </a:r>
          </a:p>
          <a:p>
            <a:r>
              <a:rPr lang="en-US"/>
              <a:t>•	Earth &amp; Ocean Observation</a:t>
            </a:r>
          </a:p>
          <a:p>
            <a:r>
              <a:rPr lang="en-US"/>
              <a:t>•	Satellite Operations &amp; Communications</a:t>
            </a:r>
          </a:p>
          <a:p>
            <a:r>
              <a:rPr lang="en-US"/>
              <a:t>•	Matter &amp; Energy Fluxes</a:t>
            </a:r>
          </a:p>
          <a:p>
            <a:r>
              <a:rPr lang="en-US"/>
              <a:t>•	Innovative Geo-Computing</a:t>
            </a:r>
          </a:p>
          <a:p>
            <a:r>
              <a:rPr lang="en-US"/>
              <a:t>•	Unmanned Aerial Systems</a:t>
            </a:r>
          </a:p>
          <a:p>
            <a:r>
              <a:rPr lang="en-US"/>
              <a:t>•	Projects, Services &amp; Partnership Office</a:t>
            </a:r>
          </a:p>
          <a:p>
            <a:r>
              <a:rPr lang="en-US"/>
              <a:t>•	Technical Support Office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Centre currently collaborates with both international and local institutions and organisations including </a:t>
            </a:r>
          </a:p>
          <a:p>
            <a:endParaRPr lang="en-US"/>
          </a:p>
          <a:p>
            <a:r>
              <a:rPr lang="en-US"/>
              <a:t>- National Oceanic &amp; Atmospheric Administration (NOAA), USA</a:t>
            </a:r>
          </a:p>
          <a:p>
            <a:r>
              <a:rPr lang="en-US"/>
              <a:t>- University Corporation for Atmospheric Research (UCAR), USA</a:t>
            </a:r>
          </a:p>
          <a:p>
            <a:r>
              <a:rPr lang="en-US"/>
              <a:t>- ATLAS Space Operations-USA, Orbital Systems – USA</a:t>
            </a:r>
          </a:p>
          <a:p>
            <a:r>
              <a:rPr lang="en-US"/>
              <a:t>- MB-Satellite – Germany</a:t>
            </a:r>
          </a:p>
          <a:p>
            <a:r>
              <a:rPr lang="en-US"/>
              <a:t>- Ghana National Fire Service</a:t>
            </a:r>
          </a:p>
          <a:p>
            <a:r>
              <a:rPr lang="en-US"/>
              <a:t>- AIMS-Ghana</a:t>
            </a:r>
          </a:p>
          <a:p>
            <a:r>
              <a:rPr lang="en-US"/>
              <a:t>- CzechGlobe</a:t>
            </a:r>
          </a:p>
          <a:p>
            <a:r>
              <a:rPr lang="en-US"/>
              <a:t>- National Disaster Management Organisation</a:t>
            </a:r>
          </a:p>
          <a:p>
            <a:r>
              <a:rPr lang="en-US"/>
              <a:t>- Forestry Commission (NADMO)</a:t>
            </a:r>
          </a:p>
          <a:p>
            <a:r>
              <a:rPr lang="en-US"/>
              <a:t> - Forest Research Institute</a:t>
            </a:r>
          </a:p>
          <a:p>
            <a:endParaRPr lang="en-US"/>
          </a:p>
          <a:p>
            <a:r>
              <a:rPr lang="en-US"/>
              <a:t>among others.</a:t>
            </a:r>
          </a:p>
          <a:p>
            <a:endParaRPr lang="en-US"/>
          </a:p>
          <a:p>
            <a:r>
              <a:rPr lang="en-US"/>
              <a:t>In 2017, the Centre hosted the AfriGEOSS Symposium in Sunyani on the theme “Delivery Earth Observations for Policy and Sustainable Societal Impact in Africa”. The Symposium brought together over 160 national and international experts, from government departments, intergovernmental organizations, education and research institutions, national remote sensing centres, space institutes and agencies, industry and not-for-profit organizations, with a shared interest in closing data gaps and enabling improved access and uptake of Earth observations in societal benefit areas including as food security and agriculture, water resources management, urban development, forest management, climate change adaptation and land.</a:t>
            </a:r>
          </a:p>
          <a:p>
            <a:endParaRPr lang="en-US"/>
          </a:p>
          <a:p>
            <a:r>
              <a:rPr lang="en-US"/>
              <a:t>Let's move ahead to look at some of the existing infrastructure and activities of the centre.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Centre can boast of several unique infrastructures.</a:t>
            </a:r>
          </a:p>
          <a:p>
            <a:endParaRPr lang="en-US"/>
          </a:p>
          <a:p>
            <a:r>
              <a:rPr lang="en-US"/>
              <a:t>The EOS was the 2nd antenna to be installed in the university in 2015 with funding from the Skills Development Fund. </a:t>
            </a:r>
          </a:p>
          <a:p>
            <a:endParaRPr lang="en-US"/>
          </a:p>
          <a:p>
            <a:r>
              <a:rPr lang="en-US"/>
              <a:t>It started as part of a project for the development of a curriculum for the fire &amp; disaster management course in UENR. </a:t>
            </a:r>
          </a:p>
          <a:p>
            <a:endParaRPr lang="en-US"/>
          </a:p>
          <a:p>
            <a:r>
              <a:rPr lang="en-US"/>
              <a:t>This 2.4m dish antenna tracks satellites from Low Earth and Middle Earth Orbits namely;</a:t>
            </a:r>
          </a:p>
          <a:p>
            <a:r>
              <a:rPr lang="en-US"/>
              <a:t>1.	NASA Terra</a:t>
            </a:r>
          </a:p>
          <a:p>
            <a:r>
              <a:rPr lang="en-US"/>
              <a:t>2.	NASA Aqua</a:t>
            </a:r>
          </a:p>
          <a:p>
            <a:r>
              <a:rPr lang="en-US"/>
              <a:t>3.	Suomi NPP</a:t>
            </a:r>
          </a:p>
          <a:p>
            <a:r>
              <a:rPr lang="en-US"/>
              <a:t>4.	NOAA 18</a:t>
            </a:r>
          </a:p>
          <a:p>
            <a:r>
              <a:rPr lang="en-US"/>
              <a:t>5.	NOAA 19</a:t>
            </a:r>
          </a:p>
          <a:p>
            <a:r>
              <a:rPr lang="en-US"/>
              <a:t>6.	Metop-A</a:t>
            </a:r>
          </a:p>
          <a:p>
            <a:r>
              <a:rPr lang="en-US"/>
              <a:t>7.	Metop-B</a:t>
            </a:r>
          </a:p>
          <a:p>
            <a:r>
              <a:rPr lang="en-US"/>
              <a:t>8.	FENGYUN 3B</a:t>
            </a:r>
          </a:p>
          <a:p>
            <a:endParaRPr lang="en-US"/>
          </a:p>
          <a:p>
            <a:r>
              <a:rPr lang="en-US"/>
              <a:t>The data received from this system are Level zero (0) meaning that they have not been processed.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Even though the EOS is located in Sunyani it covers an aggregated swath area. </a:t>
            </a:r>
          </a:p>
          <a:p>
            <a:endParaRPr lang="en-US"/>
          </a:p>
          <a:p>
            <a:r>
              <a:rPr lang="en-US"/>
              <a:t>The combined swath area covers West Africa, parts of East and North Africa and Level zero data is being collected 24/7 from all the satellites mentioned earlier.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GEONETCast Reception station was the first to be installed at the centre. </a:t>
            </a:r>
          </a:p>
          <a:p>
            <a:endParaRPr lang="en-US"/>
          </a:p>
          <a:p>
            <a:r>
              <a:rPr lang="en-US"/>
              <a:t>The station consists of a 3m antenna that receives data from satellites positioned in the geostationary orbit. </a:t>
            </a:r>
          </a:p>
          <a:p>
            <a:endParaRPr lang="en-US"/>
          </a:p>
          <a:p>
            <a:r>
              <a:rPr lang="en-US"/>
              <a:t>The information downlinked from this antenna is majorly for meteorological purposes.</a:t>
            </a:r>
          </a:p>
          <a:p>
            <a:endParaRPr lang="en-US"/>
          </a:p>
          <a:p>
            <a:r>
              <a:rPr lang="en-US"/>
              <a:t>The 3rd one is an Automatic Weather Station installed in 2014 to collect in-situ based data on prevailing weather conditions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centre’s existing infrastructure provides satellite data that covers the whole of West Africa and parts of Northern and East Africa. </a:t>
            </a:r>
          </a:p>
          <a:p>
            <a:endParaRPr lang="en-US"/>
          </a:p>
          <a:p>
            <a:r>
              <a:rPr lang="en-US"/>
              <a:t>The EOS satellite receiver is one of its kind in West Africa and is currently processing MODIS and VIIRS satellite data to offer real-time fire detection services to various stakeholders in the country. </a:t>
            </a:r>
          </a:p>
          <a:p>
            <a:endParaRPr lang="en-US"/>
          </a:p>
          <a:p>
            <a:r>
              <a:rPr lang="en-US"/>
              <a:t>In line with our vision and mission statement, the centre seeks to promote real-time web-based forecasting models for the management of disasters such as flooding and fire outbreaks.</a:t>
            </a:r>
          </a:p>
          <a:p>
            <a:endParaRPr lang="en-US"/>
          </a:p>
          <a:p>
            <a:r>
              <a:rPr lang="en-US"/>
              <a:t>The Advanced Virtual  Fire Information System is an integrated ICT platform focused on the prediction, detection and assessment of fires.</a:t>
            </a:r>
          </a:p>
          <a:p>
            <a:endParaRPr lang="en-US"/>
          </a:p>
          <a:p>
            <a:r>
              <a:rPr lang="en-US"/>
              <a:t>AVFS utilises a portfolio of satellites to provide both high-frequency as well as high-resolution active fire detections.</a:t>
            </a:r>
          </a:p>
          <a:p>
            <a:endParaRPr lang="en-US"/>
          </a:p>
          <a:p>
            <a:r>
              <a:rPr lang="en-US"/>
              <a:t>Data from the MODIS sensor on the NASA Aqua and Terra satellite and the VIIRS sensor onboard the Suomi NPP Satellite are quickly processed and fed into the system.</a:t>
            </a:r>
          </a:p>
          <a:p>
            <a:endParaRPr lang="en-US"/>
          </a:p>
          <a:p>
            <a:r>
              <a:rPr lang="en-US"/>
              <a:t>AVFS also provides weather information to farmers and all other stakeholders.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7.png"/><Relationship Id="rId10" Type="http://schemas.openxmlformats.org/officeDocument/2006/relationships/image" Target="../media/image51.jpeg"/><Relationship Id="rId4" Type="http://schemas.openxmlformats.org/officeDocument/2006/relationships/image" Target="../media/image46.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53.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8.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5.jpeg"/><Relationship Id="rId7"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2.jpeg"/><Relationship Id="rId7" Type="http://schemas.openxmlformats.org/officeDocument/2006/relationships/image" Target="../media/image25.png"/><Relationship Id="rId12"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6.png"/><Relationship Id="rId5" Type="http://schemas.openxmlformats.org/officeDocument/2006/relationships/image" Target="../media/image24.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1360"/>
          <a:stretch>
            <a:fillRect/>
          </a:stretch>
        </p:blipFill>
        <p:spPr>
          <a:xfrm>
            <a:off x="5369124" y="0"/>
            <a:ext cx="13551926" cy="10287000"/>
          </a:xfrm>
          <a:prstGeom prst="rect">
            <a:avLst/>
          </a:prstGeom>
        </p:spPr>
      </p:pic>
      <p:grpSp>
        <p:nvGrpSpPr>
          <p:cNvPr id="3" name="Group 3"/>
          <p:cNvGrpSpPr/>
          <p:nvPr/>
        </p:nvGrpSpPr>
        <p:grpSpPr>
          <a:xfrm>
            <a:off x="0" y="2057400"/>
            <a:ext cx="9144000" cy="8229600"/>
            <a:chOff x="0" y="0"/>
            <a:chExt cx="2111022" cy="1899920"/>
          </a:xfrm>
        </p:grpSpPr>
        <p:sp>
          <p:nvSpPr>
            <p:cNvPr id="4" name="Freeform 4"/>
            <p:cNvSpPr/>
            <p:nvPr/>
          </p:nvSpPr>
          <p:spPr>
            <a:xfrm>
              <a:off x="6350" y="6350"/>
              <a:ext cx="2098322" cy="1887220"/>
            </a:xfrm>
            <a:custGeom>
              <a:avLst/>
              <a:gdLst/>
              <a:ahLst/>
              <a:cxnLst/>
              <a:rect l="l" t="t" r="r" b="b"/>
              <a:pathLst>
                <a:path w="2098322" h="1887220">
                  <a:moveTo>
                    <a:pt x="0" y="0"/>
                  </a:moveTo>
                  <a:lnTo>
                    <a:pt x="2098322" y="0"/>
                  </a:lnTo>
                  <a:lnTo>
                    <a:pt x="2098322" y="1887220"/>
                  </a:lnTo>
                  <a:lnTo>
                    <a:pt x="0" y="1887220"/>
                  </a:lnTo>
                  <a:close/>
                </a:path>
              </a:pathLst>
            </a:custGeom>
            <a:solidFill>
              <a:srgbClr val="FFFFFF"/>
            </a:solidFill>
          </p:spPr>
        </p:sp>
        <p:sp>
          <p:nvSpPr>
            <p:cNvPr id="5" name="Freeform 5"/>
            <p:cNvSpPr/>
            <p:nvPr/>
          </p:nvSpPr>
          <p:spPr>
            <a:xfrm>
              <a:off x="0" y="0"/>
              <a:ext cx="2111022" cy="1899920"/>
            </a:xfrm>
            <a:custGeom>
              <a:avLst/>
              <a:gdLst/>
              <a:ahLst/>
              <a:cxnLst/>
              <a:rect l="l" t="t" r="r" b="b"/>
              <a:pathLst>
                <a:path w="2111022" h="1899920">
                  <a:moveTo>
                    <a:pt x="6350" y="1899920"/>
                  </a:moveTo>
                  <a:lnTo>
                    <a:pt x="0" y="1899920"/>
                  </a:lnTo>
                  <a:lnTo>
                    <a:pt x="0" y="0"/>
                  </a:lnTo>
                  <a:lnTo>
                    <a:pt x="2111022" y="0"/>
                  </a:lnTo>
                  <a:lnTo>
                    <a:pt x="2111022" y="1899920"/>
                  </a:lnTo>
                  <a:lnTo>
                    <a:pt x="6350" y="1899920"/>
                  </a:lnTo>
                  <a:close/>
                  <a:moveTo>
                    <a:pt x="12700" y="12700"/>
                  </a:moveTo>
                  <a:lnTo>
                    <a:pt x="12700" y="1887220"/>
                  </a:lnTo>
                  <a:lnTo>
                    <a:pt x="2098322" y="1887220"/>
                  </a:lnTo>
                  <a:lnTo>
                    <a:pt x="2098322" y="12700"/>
                  </a:lnTo>
                  <a:lnTo>
                    <a:pt x="12700" y="12700"/>
                  </a:lnTo>
                  <a:close/>
                </a:path>
              </a:pathLst>
            </a:custGeom>
            <a:solidFill>
              <a:srgbClr val="1C462E"/>
            </a:solidFill>
          </p:spPr>
        </p:sp>
        <p:sp>
          <p:nvSpPr>
            <p:cNvPr id="6" name="Freeform 6"/>
            <p:cNvSpPr/>
            <p:nvPr/>
          </p:nvSpPr>
          <p:spPr>
            <a:xfrm>
              <a:off x="139700" y="140970"/>
              <a:ext cx="1830352" cy="1619250"/>
            </a:xfrm>
            <a:custGeom>
              <a:avLst/>
              <a:gdLst/>
              <a:ahLst/>
              <a:cxnLst/>
              <a:rect l="l" t="t" r="r" b="b"/>
              <a:pathLst>
                <a:path w="1830352" h="1619250">
                  <a:moveTo>
                    <a:pt x="0" y="0"/>
                  </a:moveTo>
                  <a:lnTo>
                    <a:pt x="1830352" y="0"/>
                  </a:lnTo>
                  <a:lnTo>
                    <a:pt x="1830352" y="1619250"/>
                  </a:lnTo>
                  <a:lnTo>
                    <a:pt x="0" y="1619250"/>
                  </a:lnTo>
                  <a:close/>
                </a:path>
              </a:pathLst>
            </a:custGeom>
            <a:solidFill>
              <a:srgbClr val="FFFFFF"/>
            </a:solidFill>
          </p:spPr>
        </p:sp>
      </p:grpSp>
      <p:grpSp>
        <p:nvGrpSpPr>
          <p:cNvPr id="7" name="Group 7"/>
          <p:cNvGrpSpPr/>
          <p:nvPr/>
        </p:nvGrpSpPr>
        <p:grpSpPr>
          <a:xfrm>
            <a:off x="7377404" y="8534400"/>
            <a:ext cx="1714500" cy="1714500"/>
            <a:chOff x="0" y="0"/>
            <a:chExt cx="2286000" cy="2286000"/>
          </a:xfrm>
        </p:grpSpPr>
        <p:grpSp>
          <p:nvGrpSpPr>
            <p:cNvPr id="8" name="Group 8"/>
            <p:cNvGrpSpPr/>
            <p:nvPr/>
          </p:nvGrpSpPr>
          <p:grpSpPr>
            <a:xfrm>
              <a:off x="0" y="0"/>
              <a:ext cx="2286000" cy="2286000"/>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grpSp>
          <p:nvGrpSpPr>
            <p:cNvPr id="10" name="Group 10"/>
            <p:cNvGrpSpPr/>
            <p:nvPr/>
          </p:nvGrpSpPr>
          <p:grpSpPr>
            <a:xfrm>
              <a:off x="745837" y="914400"/>
              <a:ext cx="794327" cy="559504"/>
              <a:chOff x="0" y="0"/>
              <a:chExt cx="946584" cy="666750"/>
            </a:xfrm>
          </p:grpSpPr>
          <p:sp>
            <p:nvSpPr>
              <p:cNvPr id="11" name="Freeform 11"/>
              <p:cNvSpPr/>
              <p:nvPr/>
            </p:nvSpPr>
            <p:spPr>
              <a:xfrm>
                <a:off x="0" y="-3810"/>
                <a:ext cx="946584" cy="652780"/>
              </a:xfrm>
              <a:custGeom>
                <a:avLst/>
                <a:gdLst/>
                <a:ahLst/>
                <a:cxnLst/>
                <a:rect l="l" t="t" r="r" b="b"/>
                <a:pathLst>
                  <a:path w="946584" h="652780">
                    <a:moveTo>
                      <a:pt x="922454" y="297180"/>
                    </a:moveTo>
                    <a:lnTo>
                      <a:pt x="582094" y="11430"/>
                    </a:lnTo>
                    <a:cubicBezTo>
                      <a:pt x="569394" y="0"/>
                      <a:pt x="549074" y="2540"/>
                      <a:pt x="537644" y="15240"/>
                    </a:cubicBezTo>
                    <a:cubicBezTo>
                      <a:pt x="526214" y="27940"/>
                      <a:pt x="528754" y="48260"/>
                      <a:pt x="541454" y="59690"/>
                    </a:cubicBezTo>
                    <a:lnTo>
                      <a:pt x="823394" y="295910"/>
                    </a:lnTo>
                    <a:lnTo>
                      <a:pt x="31750" y="295910"/>
                    </a:lnTo>
                    <a:cubicBezTo>
                      <a:pt x="13970" y="295910"/>
                      <a:pt x="0" y="309880"/>
                      <a:pt x="0" y="327660"/>
                    </a:cubicBezTo>
                    <a:cubicBezTo>
                      <a:pt x="0" y="345440"/>
                      <a:pt x="13970" y="359410"/>
                      <a:pt x="31750" y="359410"/>
                    </a:cubicBezTo>
                    <a:lnTo>
                      <a:pt x="824664" y="359410"/>
                    </a:lnTo>
                    <a:lnTo>
                      <a:pt x="541454" y="596900"/>
                    </a:lnTo>
                    <a:cubicBezTo>
                      <a:pt x="528754" y="608330"/>
                      <a:pt x="526214" y="627380"/>
                      <a:pt x="537644" y="641350"/>
                    </a:cubicBezTo>
                    <a:cubicBezTo>
                      <a:pt x="543994" y="648970"/>
                      <a:pt x="552884" y="652780"/>
                      <a:pt x="561774" y="652780"/>
                    </a:cubicBezTo>
                    <a:cubicBezTo>
                      <a:pt x="569394" y="652780"/>
                      <a:pt x="575744" y="650240"/>
                      <a:pt x="582094" y="645160"/>
                    </a:cubicBezTo>
                    <a:lnTo>
                      <a:pt x="922454" y="359410"/>
                    </a:lnTo>
                    <a:cubicBezTo>
                      <a:pt x="936424" y="356870"/>
                      <a:pt x="946584" y="344170"/>
                      <a:pt x="946584" y="328930"/>
                    </a:cubicBezTo>
                    <a:cubicBezTo>
                      <a:pt x="946584" y="313690"/>
                      <a:pt x="936424" y="299720"/>
                      <a:pt x="922454" y="297180"/>
                    </a:cubicBezTo>
                    <a:close/>
                  </a:path>
                </a:pathLst>
              </a:custGeom>
              <a:solidFill>
                <a:srgbClr val="242424"/>
              </a:solidFill>
            </p:spPr>
          </p:sp>
        </p:grpSp>
      </p:grpSp>
      <p:pic>
        <p:nvPicPr>
          <p:cNvPr id="12" name="Picture 12"/>
          <p:cNvPicPr>
            <a:picLocks noChangeAspect="1"/>
          </p:cNvPicPr>
          <p:nvPr/>
        </p:nvPicPr>
        <p:blipFill>
          <a:blip r:embed="rId4"/>
          <a:srcRect/>
          <a:stretch>
            <a:fillRect/>
          </a:stretch>
        </p:blipFill>
        <p:spPr>
          <a:xfrm>
            <a:off x="2690461" y="0"/>
            <a:ext cx="2467646" cy="2057400"/>
          </a:xfrm>
          <a:prstGeom prst="rect">
            <a:avLst/>
          </a:prstGeom>
        </p:spPr>
      </p:pic>
      <p:grpSp>
        <p:nvGrpSpPr>
          <p:cNvPr id="13" name="Group 13"/>
          <p:cNvGrpSpPr/>
          <p:nvPr/>
        </p:nvGrpSpPr>
        <p:grpSpPr>
          <a:xfrm>
            <a:off x="290138" y="4281074"/>
            <a:ext cx="8563724" cy="3447713"/>
            <a:chOff x="0" y="0"/>
            <a:chExt cx="11418299" cy="4596951"/>
          </a:xfrm>
        </p:grpSpPr>
        <p:sp>
          <p:nvSpPr>
            <p:cNvPr id="14" name="TextBox 14"/>
            <p:cNvSpPr txBox="1"/>
            <p:nvPr/>
          </p:nvSpPr>
          <p:spPr>
            <a:xfrm>
              <a:off x="0" y="76200"/>
              <a:ext cx="11418299" cy="3436620"/>
            </a:xfrm>
            <a:prstGeom prst="rect">
              <a:avLst/>
            </a:prstGeom>
          </p:spPr>
          <p:txBody>
            <a:bodyPr lIns="0" tIns="0" rIns="0" bIns="0" rtlCol="0" anchor="t">
              <a:spAutoFit/>
            </a:bodyPr>
            <a:lstStyle/>
            <a:p>
              <a:pPr>
                <a:lnSpc>
                  <a:spcPts val="6615"/>
                </a:lnSpc>
                <a:spcBef>
                  <a:spcPts val="4961"/>
                </a:spcBef>
              </a:pPr>
              <a:r>
                <a:rPr lang="en-US" sz="6300" spc="-315">
                  <a:solidFill>
                    <a:srgbClr val="242424"/>
                  </a:solidFill>
                  <a:latin typeface="Inter"/>
                </a:rPr>
                <a:t>Brief Overview of EORIC's Activities &amp; Infrastructure </a:t>
              </a:r>
            </a:p>
          </p:txBody>
        </p:sp>
        <p:sp>
          <p:nvSpPr>
            <p:cNvPr id="15" name="TextBox 15"/>
            <p:cNvSpPr txBox="1"/>
            <p:nvPr/>
          </p:nvSpPr>
          <p:spPr>
            <a:xfrm>
              <a:off x="0" y="4060164"/>
              <a:ext cx="11418299" cy="536787"/>
            </a:xfrm>
            <a:prstGeom prst="rect">
              <a:avLst/>
            </a:prstGeom>
          </p:spPr>
          <p:txBody>
            <a:bodyPr lIns="0" tIns="0" rIns="0" bIns="0" rtlCol="0" anchor="t">
              <a:spAutoFit/>
            </a:bodyPr>
            <a:lstStyle/>
            <a:p>
              <a:pPr>
                <a:lnSpc>
                  <a:spcPts val="3565"/>
                </a:lnSpc>
                <a:spcBef>
                  <a:spcPts val="2673"/>
                </a:spcBef>
              </a:pPr>
              <a:r>
                <a:rPr lang="en-US" sz="2300" spc="46">
                  <a:solidFill>
                    <a:srgbClr val="1C462E"/>
                  </a:solidFill>
                  <a:latin typeface="Inter Bold"/>
                </a:rPr>
                <a:t>Earth Observation Research &amp; Innovation Centre (EORIC)</a:t>
              </a:r>
            </a:p>
          </p:txBody>
        </p:sp>
      </p:grpSp>
      <p:pic>
        <p:nvPicPr>
          <p:cNvPr id="16" name="Picture 16"/>
          <p:cNvPicPr>
            <a:picLocks noChangeAspect="1"/>
          </p:cNvPicPr>
          <p:nvPr/>
        </p:nvPicPr>
        <p:blipFill>
          <a:blip r:embed="rId5"/>
          <a:srcRect/>
          <a:stretch>
            <a:fillRect/>
          </a:stretch>
        </p:blipFill>
        <p:spPr>
          <a:xfrm>
            <a:off x="630098" y="209535"/>
            <a:ext cx="1638329" cy="163832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73500" y="8572500"/>
            <a:ext cx="1714500" cy="1714500"/>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pic>
        <p:nvPicPr>
          <p:cNvPr id="4" name="Picture 4"/>
          <p:cNvPicPr>
            <a:picLocks noChangeAspect="1"/>
          </p:cNvPicPr>
          <p:nvPr/>
        </p:nvPicPr>
        <p:blipFill>
          <a:blip r:embed="rId3"/>
          <a:srcRect r="19645"/>
          <a:stretch>
            <a:fillRect/>
          </a:stretch>
        </p:blipFill>
        <p:spPr>
          <a:xfrm>
            <a:off x="0" y="0"/>
            <a:ext cx="16573500" cy="10287000"/>
          </a:xfrm>
          <a:prstGeom prst="rect">
            <a:avLst/>
          </a:prstGeom>
        </p:spPr>
      </p:pic>
      <p:sp>
        <p:nvSpPr>
          <p:cNvPr id="5" name="AutoShape 5"/>
          <p:cNvSpPr/>
          <p:nvPr/>
        </p:nvSpPr>
        <p:spPr>
          <a:xfrm>
            <a:off x="11125200" y="0"/>
            <a:ext cx="5448300" cy="1014628"/>
          </a:xfrm>
          <a:prstGeom prst="rect">
            <a:avLst/>
          </a:prstGeom>
          <a:solidFill>
            <a:srgbClr val="1C462E"/>
          </a:solidFill>
        </p:spPr>
      </p:sp>
      <p:sp>
        <p:nvSpPr>
          <p:cNvPr id="6" name="TextBox 6"/>
          <p:cNvSpPr txBox="1"/>
          <p:nvPr/>
        </p:nvSpPr>
        <p:spPr>
          <a:xfrm>
            <a:off x="16922553" y="9313324"/>
            <a:ext cx="958543" cy="269487"/>
          </a:xfrm>
          <a:prstGeom prst="rect">
            <a:avLst/>
          </a:prstGeom>
        </p:spPr>
        <p:txBody>
          <a:bodyPr lIns="0" tIns="0" rIns="0" bIns="0" rtlCol="0" anchor="t">
            <a:spAutoFit/>
          </a:bodyPr>
          <a:lstStyle/>
          <a:p>
            <a:pPr algn="ctr">
              <a:lnSpc>
                <a:spcPts val="2159"/>
              </a:lnSpc>
              <a:spcBef>
                <a:spcPts val="1619"/>
              </a:spcBef>
            </a:pPr>
            <a:r>
              <a:rPr lang="en-US" sz="1799" spc="107">
                <a:solidFill>
                  <a:srgbClr val="242424"/>
                </a:solidFill>
                <a:latin typeface="Inter Bold"/>
              </a:rPr>
              <a:t>09-20</a:t>
            </a:r>
          </a:p>
        </p:txBody>
      </p:sp>
      <p:sp>
        <p:nvSpPr>
          <p:cNvPr id="7" name="TextBox 7"/>
          <p:cNvSpPr txBox="1"/>
          <p:nvPr/>
        </p:nvSpPr>
        <p:spPr>
          <a:xfrm>
            <a:off x="11630025" y="279451"/>
            <a:ext cx="4438650" cy="519372"/>
          </a:xfrm>
          <a:prstGeom prst="rect">
            <a:avLst/>
          </a:prstGeom>
        </p:spPr>
        <p:txBody>
          <a:bodyPr lIns="0" tIns="0" rIns="0" bIns="0" rtlCol="0" anchor="t">
            <a:spAutoFit/>
          </a:bodyPr>
          <a:lstStyle/>
          <a:p>
            <a:pPr algn="ctr">
              <a:lnSpc>
                <a:spcPts val="3960"/>
              </a:lnSpc>
              <a:spcBef>
                <a:spcPts val="2970"/>
              </a:spcBef>
            </a:pPr>
            <a:r>
              <a:rPr lang="en-US" sz="3600" spc="-179">
                <a:solidFill>
                  <a:srgbClr val="FFE247"/>
                </a:solidFill>
                <a:latin typeface="Inter"/>
              </a:rPr>
              <a:t>Web Application</a:t>
            </a:r>
          </a:p>
        </p:txBody>
      </p:sp>
      <p:sp>
        <p:nvSpPr>
          <p:cNvPr id="8" name="TextBox 8"/>
          <p:cNvSpPr txBox="1"/>
          <p:nvPr/>
        </p:nvSpPr>
        <p:spPr>
          <a:xfrm rot="5400000">
            <a:off x="13871843" y="4413968"/>
            <a:ext cx="7002110" cy="203430"/>
          </a:xfrm>
          <a:prstGeom prst="rect">
            <a:avLst/>
          </a:prstGeom>
        </p:spPr>
        <p:txBody>
          <a:bodyPr lIns="0" tIns="0" rIns="0" bIns="0" rtlCol="0" anchor="t">
            <a:spAutoFit/>
          </a:bodyPr>
          <a:lstStyle/>
          <a:p>
            <a:pPr marL="0" lvl="1" indent="0" algn="ctr">
              <a:lnSpc>
                <a:spcPts val="1680"/>
              </a:lnSpc>
              <a:spcBef>
                <a:spcPts val="1260"/>
              </a:spcBef>
            </a:pPr>
            <a:r>
              <a:rPr lang="en-US" sz="1400" spc="210">
                <a:solidFill>
                  <a:srgbClr val="242424"/>
                </a:solidFill>
                <a:latin typeface="Inter"/>
              </a:rPr>
              <a:t>GEO WEEK 2022 GHANA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73500" y="8572500"/>
            <a:ext cx="1714500" cy="1714500"/>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pic>
        <p:nvPicPr>
          <p:cNvPr id="4" name="Picture 4"/>
          <p:cNvPicPr>
            <a:picLocks noChangeAspect="1"/>
          </p:cNvPicPr>
          <p:nvPr/>
        </p:nvPicPr>
        <p:blipFill>
          <a:blip r:embed="rId3"/>
          <a:srcRect l="328" r="125" b="3550"/>
          <a:stretch>
            <a:fillRect/>
          </a:stretch>
        </p:blipFill>
        <p:spPr>
          <a:xfrm>
            <a:off x="-841341" y="0"/>
            <a:ext cx="17414841" cy="10446570"/>
          </a:xfrm>
          <a:prstGeom prst="rect">
            <a:avLst/>
          </a:prstGeom>
        </p:spPr>
      </p:pic>
      <p:grpSp>
        <p:nvGrpSpPr>
          <p:cNvPr id="5" name="Group 5"/>
          <p:cNvGrpSpPr>
            <a:grpSpLocks noChangeAspect="1"/>
          </p:cNvGrpSpPr>
          <p:nvPr/>
        </p:nvGrpSpPr>
        <p:grpSpPr>
          <a:xfrm>
            <a:off x="-9686308" y="-7614857"/>
            <a:ext cx="21811016" cy="18888340"/>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FFFFF">
                <a:alpha val="26667"/>
              </a:srgbClr>
            </a:solidFill>
          </p:spPr>
        </p:sp>
      </p:grpSp>
      <p:sp>
        <p:nvSpPr>
          <p:cNvPr id="7" name="AutoShape 7"/>
          <p:cNvSpPr/>
          <p:nvPr/>
        </p:nvSpPr>
        <p:spPr>
          <a:xfrm>
            <a:off x="11125200" y="0"/>
            <a:ext cx="5448300" cy="1014628"/>
          </a:xfrm>
          <a:prstGeom prst="rect">
            <a:avLst/>
          </a:prstGeom>
          <a:solidFill>
            <a:srgbClr val="1C462E"/>
          </a:solidFill>
        </p:spPr>
      </p:sp>
      <p:pic>
        <p:nvPicPr>
          <p:cNvPr id="8" name="Picture 8"/>
          <p:cNvPicPr>
            <a:picLocks noChangeAspect="1"/>
          </p:cNvPicPr>
          <p:nvPr/>
        </p:nvPicPr>
        <p:blipFill>
          <a:blip r:embed="rId4"/>
          <a:srcRect/>
          <a:stretch>
            <a:fillRect/>
          </a:stretch>
        </p:blipFill>
        <p:spPr>
          <a:xfrm>
            <a:off x="1219200" y="2044806"/>
            <a:ext cx="3289726" cy="6356958"/>
          </a:xfrm>
          <a:prstGeom prst="rect">
            <a:avLst/>
          </a:prstGeom>
        </p:spPr>
      </p:pic>
      <p:grpSp>
        <p:nvGrpSpPr>
          <p:cNvPr id="9" name="Group 9"/>
          <p:cNvGrpSpPr/>
          <p:nvPr/>
        </p:nvGrpSpPr>
        <p:grpSpPr>
          <a:xfrm>
            <a:off x="3947848" y="2356694"/>
            <a:ext cx="4108732" cy="2238774"/>
            <a:chOff x="0" y="0"/>
            <a:chExt cx="5478309" cy="2985032"/>
          </a:xfrm>
        </p:grpSpPr>
        <p:grpSp>
          <p:nvGrpSpPr>
            <p:cNvPr id="10" name="Group 10"/>
            <p:cNvGrpSpPr/>
            <p:nvPr/>
          </p:nvGrpSpPr>
          <p:grpSpPr>
            <a:xfrm rot="-10800000">
              <a:off x="0" y="0"/>
              <a:ext cx="5478309" cy="2985032"/>
              <a:chOff x="0" y="0"/>
              <a:chExt cx="7285974" cy="3969996"/>
            </a:xfrm>
          </p:grpSpPr>
          <p:sp>
            <p:nvSpPr>
              <p:cNvPr id="11" name="Freeform 11"/>
              <p:cNvSpPr/>
              <p:nvPr/>
            </p:nvSpPr>
            <p:spPr>
              <a:xfrm>
                <a:off x="0" y="0"/>
                <a:ext cx="7285975" cy="3969996"/>
              </a:xfrm>
              <a:custGeom>
                <a:avLst/>
                <a:gdLst/>
                <a:ahLst/>
                <a:cxnLst/>
                <a:rect l="l" t="t" r="r" b="b"/>
                <a:pathLst>
                  <a:path w="7285975" h="3969996">
                    <a:moveTo>
                      <a:pt x="496570" y="0"/>
                    </a:moveTo>
                    <a:lnTo>
                      <a:pt x="496570" y="3969996"/>
                    </a:lnTo>
                    <a:lnTo>
                      <a:pt x="5539724" y="3969996"/>
                    </a:lnTo>
                    <a:lnTo>
                      <a:pt x="5539724" y="0"/>
                    </a:lnTo>
                    <a:cubicBezTo>
                      <a:pt x="5539724" y="0"/>
                      <a:pt x="496570" y="0"/>
                      <a:pt x="496570" y="0"/>
                    </a:cubicBezTo>
                    <a:close/>
                    <a:moveTo>
                      <a:pt x="6036294" y="1421106"/>
                    </a:moveTo>
                    <a:lnTo>
                      <a:pt x="6036294" y="474317"/>
                    </a:lnTo>
                    <a:cubicBezTo>
                      <a:pt x="6036294" y="222250"/>
                      <a:pt x="5814044" y="0"/>
                      <a:pt x="5539724" y="0"/>
                    </a:cubicBezTo>
                    <a:lnTo>
                      <a:pt x="5539724" y="3969996"/>
                    </a:lnTo>
                    <a:cubicBezTo>
                      <a:pt x="5814044" y="3969996"/>
                      <a:pt x="6036294" y="3747746"/>
                      <a:pt x="6036294" y="3473426"/>
                    </a:cubicBezTo>
                    <a:lnTo>
                      <a:pt x="6036294" y="1893546"/>
                    </a:lnTo>
                    <a:cubicBezTo>
                      <a:pt x="6544294" y="1908786"/>
                      <a:pt x="7048484" y="1884656"/>
                      <a:pt x="7285975" y="1927836"/>
                    </a:cubicBezTo>
                    <a:cubicBezTo>
                      <a:pt x="6882114" y="1741146"/>
                      <a:pt x="6447774" y="1605256"/>
                      <a:pt x="6036294" y="1421106"/>
                    </a:cubicBezTo>
                    <a:close/>
                    <a:moveTo>
                      <a:pt x="0" y="474317"/>
                    </a:moveTo>
                    <a:lnTo>
                      <a:pt x="0" y="3473426"/>
                    </a:lnTo>
                    <a:cubicBezTo>
                      <a:pt x="0" y="3747746"/>
                      <a:pt x="222250" y="3969996"/>
                      <a:pt x="496570" y="3969996"/>
                    </a:cubicBezTo>
                    <a:lnTo>
                      <a:pt x="496570" y="0"/>
                    </a:lnTo>
                    <a:cubicBezTo>
                      <a:pt x="222250" y="0"/>
                      <a:pt x="0" y="222250"/>
                      <a:pt x="0" y="474317"/>
                    </a:cubicBezTo>
                    <a:close/>
                  </a:path>
                </a:pathLst>
              </a:custGeom>
              <a:solidFill>
                <a:srgbClr val="FFFFFF"/>
              </a:solidFill>
            </p:spPr>
          </p:sp>
        </p:grpSp>
        <p:sp>
          <p:nvSpPr>
            <p:cNvPr id="12" name="TextBox 12"/>
            <p:cNvSpPr txBox="1"/>
            <p:nvPr/>
          </p:nvSpPr>
          <p:spPr>
            <a:xfrm>
              <a:off x="1096424" y="268178"/>
              <a:ext cx="4200497" cy="2401050"/>
            </a:xfrm>
            <a:prstGeom prst="rect">
              <a:avLst/>
            </a:prstGeom>
          </p:spPr>
          <p:txBody>
            <a:bodyPr lIns="0" tIns="0" rIns="0" bIns="0" rtlCol="0" anchor="t">
              <a:spAutoFit/>
            </a:bodyPr>
            <a:lstStyle/>
            <a:p>
              <a:pPr algn="ctr">
                <a:lnSpc>
                  <a:spcPts val="2100"/>
                </a:lnSpc>
                <a:spcBef>
                  <a:spcPts val="1575"/>
                </a:spcBef>
              </a:pPr>
              <a:r>
                <a:rPr lang="en-US" sz="1400" spc="14">
                  <a:solidFill>
                    <a:srgbClr val="242424"/>
                  </a:solidFill>
                  <a:latin typeface="Inter"/>
                </a:rPr>
                <a:t>"Currently Yendi feels like 28 deg and will experience overcast clouds. The average temperature is about 26 deg with humidiy of 79%. Winds will blow at speed of 3.66m/s in the SW direction. 2 fires were detected in your location"</a:t>
              </a:r>
            </a:p>
          </p:txBody>
        </p:sp>
      </p:grpSp>
      <p:grpSp>
        <p:nvGrpSpPr>
          <p:cNvPr id="13" name="Group 13"/>
          <p:cNvGrpSpPr/>
          <p:nvPr/>
        </p:nvGrpSpPr>
        <p:grpSpPr>
          <a:xfrm>
            <a:off x="5067300" y="5762625"/>
            <a:ext cx="11001375" cy="1597710"/>
            <a:chOff x="0" y="0"/>
            <a:chExt cx="3721453" cy="540460"/>
          </a:xfrm>
        </p:grpSpPr>
        <p:sp>
          <p:nvSpPr>
            <p:cNvPr id="14" name="Freeform 14"/>
            <p:cNvSpPr/>
            <p:nvPr/>
          </p:nvSpPr>
          <p:spPr>
            <a:xfrm>
              <a:off x="0" y="0"/>
              <a:ext cx="3721453" cy="540460"/>
            </a:xfrm>
            <a:custGeom>
              <a:avLst/>
              <a:gdLst/>
              <a:ahLst/>
              <a:cxnLst/>
              <a:rect l="l" t="t" r="r" b="b"/>
              <a:pathLst>
                <a:path w="3721453" h="540460">
                  <a:moveTo>
                    <a:pt x="0" y="0"/>
                  </a:moveTo>
                  <a:lnTo>
                    <a:pt x="3721453" y="0"/>
                  </a:lnTo>
                  <a:lnTo>
                    <a:pt x="3721453" y="540460"/>
                  </a:lnTo>
                  <a:lnTo>
                    <a:pt x="0" y="540460"/>
                  </a:lnTo>
                  <a:close/>
                </a:path>
              </a:pathLst>
            </a:custGeom>
            <a:solidFill>
              <a:srgbClr val="FFFFFF"/>
            </a:solidFill>
          </p:spPr>
        </p:sp>
      </p:grpSp>
      <p:grpSp>
        <p:nvGrpSpPr>
          <p:cNvPr id="15" name="Group 15"/>
          <p:cNvGrpSpPr/>
          <p:nvPr/>
        </p:nvGrpSpPr>
        <p:grpSpPr>
          <a:xfrm>
            <a:off x="5067300" y="5762625"/>
            <a:ext cx="2798780" cy="1597710"/>
            <a:chOff x="0" y="0"/>
            <a:chExt cx="946748" cy="540460"/>
          </a:xfrm>
        </p:grpSpPr>
        <p:sp>
          <p:nvSpPr>
            <p:cNvPr id="16" name="Freeform 16"/>
            <p:cNvSpPr/>
            <p:nvPr/>
          </p:nvSpPr>
          <p:spPr>
            <a:xfrm>
              <a:off x="0" y="0"/>
              <a:ext cx="946748" cy="540460"/>
            </a:xfrm>
            <a:custGeom>
              <a:avLst/>
              <a:gdLst/>
              <a:ahLst/>
              <a:cxnLst/>
              <a:rect l="l" t="t" r="r" b="b"/>
              <a:pathLst>
                <a:path w="946748" h="540460">
                  <a:moveTo>
                    <a:pt x="0" y="0"/>
                  </a:moveTo>
                  <a:lnTo>
                    <a:pt x="946748" y="0"/>
                  </a:lnTo>
                  <a:lnTo>
                    <a:pt x="946748" y="540460"/>
                  </a:lnTo>
                  <a:lnTo>
                    <a:pt x="0" y="540460"/>
                  </a:lnTo>
                  <a:close/>
                </a:path>
              </a:pathLst>
            </a:custGeom>
            <a:solidFill>
              <a:srgbClr val="1C462E"/>
            </a:solidFill>
          </p:spPr>
        </p:sp>
      </p:grpSp>
      <p:sp>
        <p:nvSpPr>
          <p:cNvPr id="17" name="TextBox 17"/>
          <p:cNvSpPr txBox="1"/>
          <p:nvPr/>
        </p:nvSpPr>
        <p:spPr>
          <a:xfrm>
            <a:off x="16922553" y="9313324"/>
            <a:ext cx="958543" cy="269487"/>
          </a:xfrm>
          <a:prstGeom prst="rect">
            <a:avLst/>
          </a:prstGeom>
        </p:spPr>
        <p:txBody>
          <a:bodyPr lIns="0" tIns="0" rIns="0" bIns="0" rtlCol="0" anchor="t">
            <a:spAutoFit/>
          </a:bodyPr>
          <a:lstStyle/>
          <a:p>
            <a:pPr algn="ctr">
              <a:lnSpc>
                <a:spcPts val="2159"/>
              </a:lnSpc>
              <a:spcBef>
                <a:spcPts val="1619"/>
              </a:spcBef>
            </a:pPr>
            <a:r>
              <a:rPr lang="en-US" sz="1799" spc="107">
                <a:solidFill>
                  <a:srgbClr val="242424"/>
                </a:solidFill>
                <a:latin typeface="Inter Bold"/>
              </a:rPr>
              <a:t>10-20</a:t>
            </a:r>
          </a:p>
        </p:txBody>
      </p:sp>
      <p:sp>
        <p:nvSpPr>
          <p:cNvPr id="18" name="TextBox 18"/>
          <p:cNvSpPr txBox="1"/>
          <p:nvPr/>
        </p:nvSpPr>
        <p:spPr>
          <a:xfrm>
            <a:off x="11630025" y="279451"/>
            <a:ext cx="4438650" cy="519372"/>
          </a:xfrm>
          <a:prstGeom prst="rect">
            <a:avLst/>
          </a:prstGeom>
        </p:spPr>
        <p:txBody>
          <a:bodyPr lIns="0" tIns="0" rIns="0" bIns="0" rtlCol="0" anchor="t">
            <a:spAutoFit/>
          </a:bodyPr>
          <a:lstStyle/>
          <a:p>
            <a:pPr algn="ctr">
              <a:lnSpc>
                <a:spcPts val="3960"/>
              </a:lnSpc>
              <a:spcBef>
                <a:spcPts val="2970"/>
              </a:spcBef>
            </a:pPr>
            <a:r>
              <a:rPr lang="en-US" sz="3600" spc="-179">
                <a:solidFill>
                  <a:srgbClr val="FFE247"/>
                </a:solidFill>
                <a:latin typeface="Inter"/>
              </a:rPr>
              <a:t>USSD Application</a:t>
            </a:r>
          </a:p>
        </p:txBody>
      </p:sp>
      <p:grpSp>
        <p:nvGrpSpPr>
          <p:cNvPr id="19" name="Group 19"/>
          <p:cNvGrpSpPr/>
          <p:nvPr/>
        </p:nvGrpSpPr>
        <p:grpSpPr>
          <a:xfrm>
            <a:off x="8056579" y="5949690"/>
            <a:ext cx="7814317" cy="1223580"/>
            <a:chOff x="0" y="0"/>
            <a:chExt cx="10419089" cy="1631440"/>
          </a:xfrm>
        </p:grpSpPr>
        <p:sp>
          <p:nvSpPr>
            <p:cNvPr id="20" name="TextBox 20"/>
            <p:cNvSpPr txBox="1"/>
            <p:nvPr/>
          </p:nvSpPr>
          <p:spPr>
            <a:xfrm>
              <a:off x="0" y="-47625"/>
              <a:ext cx="10419089" cy="322561"/>
            </a:xfrm>
            <a:prstGeom prst="rect">
              <a:avLst/>
            </a:prstGeom>
          </p:spPr>
          <p:txBody>
            <a:bodyPr lIns="0" tIns="0" rIns="0" bIns="0" rtlCol="0" anchor="t">
              <a:spAutoFit/>
            </a:bodyPr>
            <a:lstStyle/>
            <a:p>
              <a:pPr marL="0" lvl="1" indent="0" algn="l">
                <a:lnSpc>
                  <a:spcPts val="2170"/>
                </a:lnSpc>
                <a:spcBef>
                  <a:spcPts val="1627"/>
                </a:spcBef>
              </a:pPr>
              <a:r>
                <a:rPr lang="en-US" sz="1400" spc="84">
                  <a:solidFill>
                    <a:srgbClr val="242424"/>
                  </a:solidFill>
                  <a:latin typeface="Inter Bold"/>
                </a:rPr>
                <a:t>MOBILE APPS</a:t>
              </a:r>
            </a:p>
          </p:txBody>
        </p:sp>
        <p:sp>
          <p:nvSpPr>
            <p:cNvPr id="21" name="TextBox 21"/>
            <p:cNvSpPr txBox="1"/>
            <p:nvPr/>
          </p:nvSpPr>
          <p:spPr>
            <a:xfrm>
              <a:off x="0" y="443297"/>
              <a:ext cx="10419089" cy="1188143"/>
            </a:xfrm>
            <a:prstGeom prst="rect">
              <a:avLst/>
            </a:prstGeom>
          </p:spPr>
          <p:txBody>
            <a:bodyPr lIns="0" tIns="0" rIns="0" bIns="0" rtlCol="0" anchor="t">
              <a:spAutoFit/>
            </a:bodyPr>
            <a:lstStyle/>
            <a:p>
              <a:pPr algn="just">
                <a:lnSpc>
                  <a:spcPts val="2400"/>
                </a:lnSpc>
                <a:spcBef>
                  <a:spcPts val="1800"/>
                </a:spcBef>
              </a:pPr>
              <a:r>
                <a:rPr lang="en-US" sz="1600" spc="16">
                  <a:solidFill>
                    <a:srgbClr val="242424"/>
                  </a:solidFill>
                  <a:latin typeface="Inter"/>
                </a:rPr>
                <a:t>Available on both iOS and Android, AVFSMobile brings critical fire management information to you where ever you are. Automated alerting to SMS, email or push notifications</a:t>
              </a:r>
            </a:p>
          </p:txBody>
        </p:sp>
      </p:grpSp>
      <p:grpSp>
        <p:nvGrpSpPr>
          <p:cNvPr id="22" name="Group 22"/>
          <p:cNvGrpSpPr/>
          <p:nvPr/>
        </p:nvGrpSpPr>
        <p:grpSpPr>
          <a:xfrm>
            <a:off x="5067300" y="5995591"/>
            <a:ext cx="2526039" cy="1131779"/>
            <a:chOff x="0" y="0"/>
            <a:chExt cx="3368053" cy="1509038"/>
          </a:xfrm>
        </p:grpSpPr>
        <p:sp>
          <p:nvSpPr>
            <p:cNvPr id="23" name="TextBox 23"/>
            <p:cNvSpPr txBox="1"/>
            <p:nvPr/>
          </p:nvSpPr>
          <p:spPr>
            <a:xfrm>
              <a:off x="277650" y="19050"/>
              <a:ext cx="2812752" cy="547909"/>
            </a:xfrm>
            <a:prstGeom prst="rect">
              <a:avLst/>
            </a:prstGeom>
          </p:spPr>
          <p:txBody>
            <a:bodyPr lIns="0" tIns="0" rIns="0" bIns="0" rtlCol="0" anchor="t">
              <a:spAutoFit/>
            </a:bodyPr>
            <a:lstStyle/>
            <a:p>
              <a:pPr algn="ctr">
                <a:lnSpc>
                  <a:spcPts val="3080"/>
                </a:lnSpc>
                <a:spcBef>
                  <a:spcPts val="2310"/>
                </a:spcBef>
              </a:pPr>
              <a:r>
                <a:rPr lang="en-US" sz="2800" spc="-140">
                  <a:solidFill>
                    <a:srgbClr val="FFE247"/>
                  </a:solidFill>
                  <a:latin typeface="Inter Bold"/>
                </a:rPr>
                <a:t>Short code</a:t>
              </a:r>
            </a:p>
          </p:txBody>
        </p:sp>
        <p:sp>
          <p:nvSpPr>
            <p:cNvPr id="24" name="TextBox 24"/>
            <p:cNvSpPr txBox="1"/>
            <p:nvPr/>
          </p:nvSpPr>
          <p:spPr>
            <a:xfrm>
              <a:off x="0" y="600296"/>
              <a:ext cx="3368053" cy="908743"/>
            </a:xfrm>
            <a:prstGeom prst="rect">
              <a:avLst/>
            </a:prstGeom>
          </p:spPr>
          <p:txBody>
            <a:bodyPr lIns="0" tIns="0" rIns="0" bIns="0" rtlCol="0" anchor="t">
              <a:spAutoFit/>
            </a:bodyPr>
            <a:lstStyle/>
            <a:p>
              <a:pPr algn="ctr">
                <a:lnSpc>
                  <a:spcPts val="5670"/>
                </a:lnSpc>
              </a:pPr>
              <a:r>
                <a:rPr lang="en-US" sz="4200" spc="12">
                  <a:solidFill>
                    <a:srgbClr val="FFD115"/>
                  </a:solidFill>
                  <a:latin typeface="Barlow Black Bold"/>
                </a:rPr>
                <a:t>*920*49#</a:t>
              </a:r>
            </a:p>
          </p:txBody>
        </p:sp>
      </p:grpSp>
      <p:sp>
        <p:nvSpPr>
          <p:cNvPr id="25" name="TextBox 25"/>
          <p:cNvSpPr txBox="1"/>
          <p:nvPr/>
        </p:nvSpPr>
        <p:spPr>
          <a:xfrm rot="5400000">
            <a:off x="13871843" y="4413968"/>
            <a:ext cx="7002110" cy="203430"/>
          </a:xfrm>
          <a:prstGeom prst="rect">
            <a:avLst/>
          </a:prstGeom>
        </p:spPr>
        <p:txBody>
          <a:bodyPr lIns="0" tIns="0" rIns="0" bIns="0" rtlCol="0" anchor="t">
            <a:spAutoFit/>
          </a:bodyPr>
          <a:lstStyle/>
          <a:p>
            <a:pPr marL="0" lvl="1" indent="0" algn="ctr">
              <a:lnSpc>
                <a:spcPts val="1680"/>
              </a:lnSpc>
              <a:spcBef>
                <a:spcPts val="1260"/>
              </a:spcBef>
            </a:pPr>
            <a:r>
              <a:rPr lang="en-US" sz="1400" spc="210">
                <a:solidFill>
                  <a:srgbClr val="242424"/>
                </a:solidFill>
                <a:latin typeface="Inter"/>
              </a:rPr>
              <a:t>GEO WEEK 2022 GHANA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73500" y="8572500"/>
            <a:ext cx="1714500" cy="1714500"/>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pic>
        <p:nvPicPr>
          <p:cNvPr id="4" name="Picture 4"/>
          <p:cNvPicPr>
            <a:picLocks noChangeAspect="1"/>
          </p:cNvPicPr>
          <p:nvPr/>
        </p:nvPicPr>
        <p:blipFill>
          <a:blip r:embed="rId3"/>
          <a:srcRect l="17327" r="27271"/>
          <a:stretch>
            <a:fillRect/>
          </a:stretch>
        </p:blipFill>
        <p:spPr>
          <a:xfrm>
            <a:off x="9144000" y="0"/>
            <a:ext cx="7429500" cy="10287000"/>
          </a:xfrm>
          <a:prstGeom prst="rect">
            <a:avLst/>
          </a:prstGeom>
        </p:spPr>
      </p:pic>
      <p:sp>
        <p:nvSpPr>
          <p:cNvPr id="5" name="AutoShape 5"/>
          <p:cNvSpPr/>
          <p:nvPr/>
        </p:nvSpPr>
        <p:spPr>
          <a:xfrm>
            <a:off x="0" y="0"/>
            <a:ext cx="9144000" cy="5143500"/>
          </a:xfrm>
          <a:prstGeom prst="rect">
            <a:avLst/>
          </a:prstGeom>
          <a:solidFill>
            <a:srgbClr val="1C462E"/>
          </a:solidFill>
        </p:spPr>
      </p:sp>
      <p:grpSp>
        <p:nvGrpSpPr>
          <p:cNvPr id="6" name="Group 6"/>
          <p:cNvGrpSpPr/>
          <p:nvPr/>
        </p:nvGrpSpPr>
        <p:grpSpPr>
          <a:xfrm>
            <a:off x="9144000" y="0"/>
            <a:ext cx="1714500" cy="171450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pic>
        <p:nvPicPr>
          <p:cNvPr id="8" name="Picture 8"/>
          <p:cNvPicPr>
            <a:picLocks noChangeAspect="1"/>
          </p:cNvPicPr>
          <p:nvPr/>
        </p:nvPicPr>
        <p:blipFill>
          <a:blip r:embed="rId4"/>
          <a:srcRect/>
          <a:stretch>
            <a:fillRect/>
          </a:stretch>
        </p:blipFill>
        <p:spPr>
          <a:xfrm>
            <a:off x="4838700" y="5877661"/>
            <a:ext cx="3389615" cy="4278155"/>
          </a:xfrm>
          <a:prstGeom prst="rect">
            <a:avLst/>
          </a:prstGeom>
        </p:spPr>
      </p:pic>
      <p:pic>
        <p:nvPicPr>
          <p:cNvPr id="9" name="Picture 9"/>
          <p:cNvPicPr>
            <a:picLocks noChangeAspect="1"/>
          </p:cNvPicPr>
          <p:nvPr/>
        </p:nvPicPr>
        <p:blipFill>
          <a:blip r:embed="rId5"/>
          <a:srcRect/>
          <a:stretch>
            <a:fillRect/>
          </a:stretch>
        </p:blipFill>
        <p:spPr>
          <a:xfrm>
            <a:off x="541705" y="5877661"/>
            <a:ext cx="3363740" cy="4278155"/>
          </a:xfrm>
          <a:prstGeom prst="rect">
            <a:avLst/>
          </a:prstGeom>
        </p:spPr>
      </p:pic>
      <p:pic>
        <p:nvPicPr>
          <p:cNvPr id="10" name="Picture 10"/>
          <p:cNvPicPr>
            <a:picLocks noChangeAspect="1"/>
          </p:cNvPicPr>
          <p:nvPr/>
        </p:nvPicPr>
        <p:blipFill>
          <a:blip r:embed="rId6"/>
          <a:srcRect/>
          <a:stretch>
            <a:fillRect/>
          </a:stretch>
        </p:blipFill>
        <p:spPr>
          <a:xfrm>
            <a:off x="3125645" y="5143500"/>
            <a:ext cx="2318946" cy="870531"/>
          </a:xfrm>
          <a:prstGeom prst="rect">
            <a:avLst/>
          </a:prstGeom>
        </p:spPr>
      </p:pic>
      <p:grpSp>
        <p:nvGrpSpPr>
          <p:cNvPr id="11" name="Group 11"/>
          <p:cNvGrpSpPr/>
          <p:nvPr/>
        </p:nvGrpSpPr>
        <p:grpSpPr>
          <a:xfrm>
            <a:off x="541705" y="916725"/>
            <a:ext cx="8060590" cy="3208301"/>
            <a:chOff x="0" y="0"/>
            <a:chExt cx="10747454" cy="4277735"/>
          </a:xfrm>
        </p:grpSpPr>
        <p:sp>
          <p:nvSpPr>
            <p:cNvPr id="12" name="TextBox 12"/>
            <p:cNvSpPr txBox="1"/>
            <p:nvPr/>
          </p:nvSpPr>
          <p:spPr>
            <a:xfrm>
              <a:off x="0" y="-76200"/>
              <a:ext cx="10747454" cy="1579649"/>
            </a:xfrm>
            <a:prstGeom prst="rect">
              <a:avLst/>
            </a:prstGeom>
          </p:spPr>
          <p:txBody>
            <a:bodyPr lIns="0" tIns="0" rIns="0" bIns="0" rtlCol="0" anchor="t">
              <a:spAutoFit/>
            </a:bodyPr>
            <a:lstStyle/>
            <a:p>
              <a:pPr marL="0" lvl="1" indent="0" algn="l">
                <a:lnSpc>
                  <a:spcPts val="3255"/>
                </a:lnSpc>
                <a:spcBef>
                  <a:spcPts val="2441"/>
                </a:spcBef>
              </a:pPr>
              <a:r>
                <a:rPr lang="en-US" sz="2100" spc="126">
                  <a:solidFill>
                    <a:srgbClr val="FFE247"/>
                  </a:solidFill>
                  <a:latin typeface="Inter Bold"/>
                </a:rPr>
                <a:t>FORMOSAT-7 / COSMIC-2 (CONSTELLATION OBSERVING SYSTEM FOR METEOROLOGY, IONOSPHERE AND CLIMATE)</a:t>
              </a:r>
            </a:p>
          </p:txBody>
        </p:sp>
        <p:sp>
          <p:nvSpPr>
            <p:cNvPr id="13" name="TextBox 13"/>
            <p:cNvSpPr txBox="1"/>
            <p:nvPr/>
          </p:nvSpPr>
          <p:spPr>
            <a:xfrm>
              <a:off x="0" y="1662285"/>
              <a:ext cx="10747454" cy="2615449"/>
            </a:xfrm>
            <a:prstGeom prst="rect">
              <a:avLst/>
            </a:prstGeom>
          </p:spPr>
          <p:txBody>
            <a:bodyPr lIns="0" tIns="0" rIns="0" bIns="0" rtlCol="0" anchor="t">
              <a:spAutoFit/>
            </a:bodyPr>
            <a:lstStyle/>
            <a:p>
              <a:pPr algn="just">
                <a:lnSpc>
                  <a:spcPts val="3150"/>
                </a:lnSpc>
                <a:spcBef>
                  <a:spcPts val="2362"/>
                </a:spcBef>
              </a:pPr>
              <a:r>
                <a:rPr lang="en-US" sz="2100" spc="21">
                  <a:solidFill>
                    <a:srgbClr val="FFFFFF"/>
                  </a:solidFill>
                  <a:latin typeface="Inter"/>
                </a:rPr>
                <a:t>The COSMIC-2 mission is a collaboration between National Oceanic. Atmospheric Administration (NOAA-USA), the United States Air Force and the National Space Organization of Taiwan, with the goal of obtaining Global Navigation Satellite System Radio Occultation (RO) Data worldwide.</a:t>
              </a:r>
            </a:p>
          </p:txBody>
        </p:sp>
      </p:grpSp>
      <p:sp>
        <p:nvSpPr>
          <p:cNvPr id="14" name="TextBox 14"/>
          <p:cNvSpPr txBox="1"/>
          <p:nvPr/>
        </p:nvSpPr>
        <p:spPr>
          <a:xfrm>
            <a:off x="16922553" y="9313324"/>
            <a:ext cx="958543" cy="269487"/>
          </a:xfrm>
          <a:prstGeom prst="rect">
            <a:avLst/>
          </a:prstGeom>
        </p:spPr>
        <p:txBody>
          <a:bodyPr lIns="0" tIns="0" rIns="0" bIns="0" rtlCol="0" anchor="t">
            <a:spAutoFit/>
          </a:bodyPr>
          <a:lstStyle/>
          <a:p>
            <a:pPr algn="ctr">
              <a:lnSpc>
                <a:spcPts val="2159"/>
              </a:lnSpc>
              <a:spcBef>
                <a:spcPts val="1619"/>
              </a:spcBef>
            </a:pPr>
            <a:r>
              <a:rPr lang="en-US" sz="1799" spc="107">
                <a:solidFill>
                  <a:srgbClr val="242424"/>
                </a:solidFill>
                <a:latin typeface="Inter Bold"/>
              </a:rPr>
              <a:t>11–20</a:t>
            </a:r>
          </a:p>
        </p:txBody>
      </p:sp>
      <p:sp>
        <p:nvSpPr>
          <p:cNvPr id="15" name="TextBox 15"/>
          <p:cNvSpPr txBox="1"/>
          <p:nvPr/>
        </p:nvSpPr>
        <p:spPr>
          <a:xfrm>
            <a:off x="9558446" y="599652"/>
            <a:ext cx="885607" cy="543772"/>
          </a:xfrm>
          <a:prstGeom prst="rect">
            <a:avLst/>
          </a:prstGeom>
        </p:spPr>
        <p:txBody>
          <a:bodyPr lIns="0" tIns="0" rIns="0" bIns="0" rtlCol="0" anchor="t">
            <a:spAutoFit/>
          </a:bodyPr>
          <a:lstStyle/>
          <a:p>
            <a:pPr marL="0" lvl="0" indent="0" algn="ctr">
              <a:lnSpc>
                <a:spcPts val="4142"/>
              </a:lnSpc>
              <a:spcBef>
                <a:spcPts val="3106"/>
              </a:spcBef>
            </a:pPr>
            <a:r>
              <a:rPr lang="en-US" sz="3765" u="none" spc="-188">
                <a:solidFill>
                  <a:srgbClr val="242424"/>
                </a:solidFill>
                <a:latin typeface="Inter"/>
              </a:rPr>
              <a:t>04</a:t>
            </a:r>
          </a:p>
        </p:txBody>
      </p:sp>
      <p:sp>
        <p:nvSpPr>
          <p:cNvPr id="16" name="TextBox 16"/>
          <p:cNvSpPr txBox="1"/>
          <p:nvPr/>
        </p:nvSpPr>
        <p:spPr>
          <a:xfrm>
            <a:off x="351205" y="5307250"/>
            <a:ext cx="4487495" cy="389832"/>
          </a:xfrm>
          <a:prstGeom prst="rect">
            <a:avLst/>
          </a:prstGeom>
        </p:spPr>
        <p:txBody>
          <a:bodyPr lIns="0" tIns="0" rIns="0" bIns="0" rtlCol="0" anchor="t">
            <a:spAutoFit/>
          </a:bodyPr>
          <a:lstStyle/>
          <a:p>
            <a:pPr marL="0" lvl="1" indent="0">
              <a:lnSpc>
                <a:spcPts val="3255"/>
              </a:lnSpc>
              <a:spcBef>
                <a:spcPts val="2441"/>
              </a:spcBef>
            </a:pPr>
            <a:r>
              <a:rPr lang="en-US" sz="2100" spc="126">
                <a:solidFill>
                  <a:srgbClr val="242424"/>
                </a:solidFill>
                <a:latin typeface="Inter Bold"/>
              </a:rPr>
              <a:t>PARTNERS</a:t>
            </a:r>
          </a:p>
        </p:txBody>
      </p:sp>
      <p:sp>
        <p:nvSpPr>
          <p:cNvPr id="17" name="TextBox 17"/>
          <p:cNvSpPr txBox="1"/>
          <p:nvPr/>
        </p:nvSpPr>
        <p:spPr>
          <a:xfrm rot="5400000">
            <a:off x="13871843" y="4413968"/>
            <a:ext cx="7002110" cy="203430"/>
          </a:xfrm>
          <a:prstGeom prst="rect">
            <a:avLst/>
          </a:prstGeom>
        </p:spPr>
        <p:txBody>
          <a:bodyPr lIns="0" tIns="0" rIns="0" bIns="0" rtlCol="0" anchor="t">
            <a:spAutoFit/>
          </a:bodyPr>
          <a:lstStyle/>
          <a:p>
            <a:pPr marL="0" lvl="1" indent="0" algn="ctr">
              <a:lnSpc>
                <a:spcPts val="1680"/>
              </a:lnSpc>
              <a:spcBef>
                <a:spcPts val="1260"/>
              </a:spcBef>
            </a:pPr>
            <a:r>
              <a:rPr lang="en-US" sz="1400" spc="210">
                <a:solidFill>
                  <a:srgbClr val="242424"/>
                </a:solidFill>
                <a:latin typeface="Inter"/>
              </a:rPr>
              <a:t>GEO WEEK 2022 GHANA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73500" y="8572500"/>
            <a:ext cx="1714500" cy="1714500"/>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pic>
        <p:nvPicPr>
          <p:cNvPr id="4" name="Picture 4"/>
          <p:cNvPicPr>
            <a:picLocks noChangeAspect="1"/>
          </p:cNvPicPr>
          <p:nvPr/>
        </p:nvPicPr>
        <p:blipFill>
          <a:blip r:embed="rId3"/>
          <a:srcRect r="3703"/>
          <a:stretch>
            <a:fillRect/>
          </a:stretch>
        </p:blipFill>
        <p:spPr>
          <a:xfrm>
            <a:off x="9144000" y="0"/>
            <a:ext cx="7429500" cy="10287000"/>
          </a:xfrm>
          <a:prstGeom prst="rect">
            <a:avLst/>
          </a:prstGeom>
        </p:spPr>
      </p:pic>
      <p:sp>
        <p:nvSpPr>
          <p:cNvPr id="5" name="AutoShape 5"/>
          <p:cNvSpPr/>
          <p:nvPr/>
        </p:nvSpPr>
        <p:spPr>
          <a:xfrm>
            <a:off x="0" y="0"/>
            <a:ext cx="9144000" cy="5143500"/>
          </a:xfrm>
          <a:prstGeom prst="rect">
            <a:avLst/>
          </a:prstGeom>
          <a:solidFill>
            <a:srgbClr val="1C462E"/>
          </a:solidFill>
        </p:spPr>
      </p:sp>
      <p:grpSp>
        <p:nvGrpSpPr>
          <p:cNvPr id="6" name="Group 6"/>
          <p:cNvGrpSpPr/>
          <p:nvPr/>
        </p:nvGrpSpPr>
        <p:grpSpPr>
          <a:xfrm>
            <a:off x="9144000" y="0"/>
            <a:ext cx="1714500" cy="171450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pic>
        <p:nvPicPr>
          <p:cNvPr id="8" name="Picture 8"/>
          <p:cNvPicPr>
            <a:picLocks noChangeAspect="1"/>
          </p:cNvPicPr>
          <p:nvPr/>
        </p:nvPicPr>
        <p:blipFill>
          <a:blip r:embed="rId4"/>
          <a:srcRect/>
          <a:stretch>
            <a:fillRect/>
          </a:stretch>
        </p:blipFill>
        <p:spPr>
          <a:xfrm>
            <a:off x="4572000" y="6577323"/>
            <a:ext cx="2340079" cy="2340079"/>
          </a:xfrm>
          <a:prstGeom prst="rect">
            <a:avLst/>
          </a:prstGeom>
        </p:spPr>
      </p:pic>
      <p:grpSp>
        <p:nvGrpSpPr>
          <p:cNvPr id="9" name="Group 9"/>
          <p:cNvGrpSpPr/>
          <p:nvPr/>
        </p:nvGrpSpPr>
        <p:grpSpPr>
          <a:xfrm>
            <a:off x="541705" y="1323702"/>
            <a:ext cx="8060590" cy="2394346"/>
            <a:chOff x="0" y="0"/>
            <a:chExt cx="10747454" cy="3192462"/>
          </a:xfrm>
        </p:grpSpPr>
        <p:sp>
          <p:nvSpPr>
            <p:cNvPr id="10" name="TextBox 10"/>
            <p:cNvSpPr txBox="1"/>
            <p:nvPr/>
          </p:nvSpPr>
          <p:spPr>
            <a:xfrm>
              <a:off x="0" y="-76200"/>
              <a:ext cx="10747454" cy="494376"/>
            </a:xfrm>
            <a:prstGeom prst="rect">
              <a:avLst/>
            </a:prstGeom>
          </p:spPr>
          <p:txBody>
            <a:bodyPr lIns="0" tIns="0" rIns="0" bIns="0" rtlCol="0" anchor="t">
              <a:spAutoFit/>
            </a:bodyPr>
            <a:lstStyle/>
            <a:p>
              <a:pPr marL="0" lvl="1" indent="0" algn="l">
                <a:lnSpc>
                  <a:spcPts val="3255"/>
                </a:lnSpc>
                <a:spcBef>
                  <a:spcPts val="2441"/>
                </a:spcBef>
              </a:pPr>
              <a:r>
                <a:rPr lang="en-US" sz="2100" spc="126">
                  <a:solidFill>
                    <a:srgbClr val="FFE247"/>
                  </a:solidFill>
                  <a:latin typeface="Inter Bold"/>
                </a:rPr>
                <a:t>GLOBAL NAVIGATION SATELLITE SYSTEM (GNSS)</a:t>
              </a:r>
            </a:p>
          </p:txBody>
        </p:sp>
        <p:sp>
          <p:nvSpPr>
            <p:cNvPr id="11" name="TextBox 11"/>
            <p:cNvSpPr txBox="1"/>
            <p:nvPr/>
          </p:nvSpPr>
          <p:spPr>
            <a:xfrm>
              <a:off x="0" y="577013"/>
              <a:ext cx="10747454" cy="2615449"/>
            </a:xfrm>
            <a:prstGeom prst="rect">
              <a:avLst/>
            </a:prstGeom>
          </p:spPr>
          <p:txBody>
            <a:bodyPr lIns="0" tIns="0" rIns="0" bIns="0" rtlCol="0" anchor="t">
              <a:spAutoFit/>
            </a:bodyPr>
            <a:lstStyle/>
            <a:p>
              <a:pPr algn="just">
                <a:lnSpc>
                  <a:spcPts val="3150"/>
                </a:lnSpc>
                <a:spcBef>
                  <a:spcPts val="2362"/>
                </a:spcBef>
              </a:pPr>
              <a:r>
                <a:rPr lang="en-US" sz="2100" spc="21">
                  <a:solidFill>
                    <a:srgbClr val="FFFFFF"/>
                  </a:solidFill>
                  <a:latin typeface="Inter"/>
                </a:rPr>
                <a:t>The stationary GNSS receiving station was installed in 2018 to support the COSMIC-2 program and other applications. University of Energy and Natural Resources and University Corporation for Atmospheric Research (UCAR) jointly operate the station through a partnership.</a:t>
              </a:r>
            </a:p>
          </p:txBody>
        </p:sp>
      </p:grpSp>
      <p:sp>
        <p:nvSpPr>
          <p:cNvPr id="12" name="TextBox 12"/>
          <p:cNvSpPr txBox="1"/>
          <p:nvPr/>
        </p:nvSpPr>
        <p:spPr>
          <a:xfrm>
            <a:off x="351205" y="5307250"/>
            <a:ext cx="4487495" cy="389832"/>
          </a:xfrm>
          <a:prstGeom prst="rect">
            <a:avLst/>
          </a:prstGeom>
        </p:spPr>
        <p:txBody>
          <a:bodyPr lIns="0" tIns="0" rIns="0" bIns="0" rtlCol="0" anchor="t">
            <a:spAutoFit/>
          </a:bodyPr>
          <a:lstStyle/>
          <a:p>
            <a:pPr marL="0" lvl="1" indent="0">
              <a:lnSpc>
                <a:spcPts val="3255"/>
              </a:lnSpc>
              <a:spcBef>
                <a:spcPts val="2441"/>
              </a:spcBef>
            </a:pPr>
            <a:r>
              <a:rPr lang="en-US" sz="2100" spc="126">
                <a:solidFill>
                  <a:srgbClr val="242424"/>
                </a:solidFill>
                <a:latin typeface="Inter Bold"/>
              </a:rPr>
              <a:t>PARTNERS</a:t>
            </a:r>
          </a:p>
        </p:txBody>
      </p:sp>
      <p:pic>
        <p:nvPicPr>
          <p:cNvPr id="13" name="Picture 13"/>
          <p:cNvPicPr>
            <a:picLocks noChangeAspect="1"/>
          </p:cNvPicPr>
          <p:nvPr/>
        </p:nvPicPr>
        <p:blipFill>
          <a:blip r:embed="rId5"/>
          <a:srcRect/>
          <a:stretch>
            <a:fillRect/>
          </a:stretch>
        </p:blipFill>
        <p:spPr>
          <a:xfrm>
            <a:off x="1028700" y="6641996"/>
            <a:ext cx="2210733" cy="2210733"/>
          </a:xfrm>
          <a:prstGeom prst="rect">
            <a:avLst/>
          </a:prstGeom>
        </p:spPr>
      </p:pic>
      <p:sp>
        <p:nvSpPr>
          <p:cNvPr id="14" name="TextBox 14"/>
          <p:cNvSpPr txBox="1"/>
          <p:nvPr/>
        </p:nvSpPr>
        <p:spPr>
          <a:xfrm>
            <a:off x="16922553" y="9313324"/>
            <a:ext cx="958543" cy="269487"/>
          </a:xfrm>
          <a:prstGeom prst="rect">
            <a:avLst/>
          </a:prstGeom>
        </p:spPr>
        <p:txBody>
          <a:bodyPr lIns="0" tIns="0" rIns="0" bIns="0" rtlCol="0" anchor="t">
            <a:spAutoFit/>
          </a:bodyPr>
          <a:lstStyle/>
          <a:p>
            <a:pPr algn="ctr">
              <a:lnSpc>
                <a:spcPts val="2159"/>
              </a:lnSpc>
              <a:spcBef>
                <a:spcPts val="1619"/>
              </a:spcBef>
            </a:pPr>
            <a:r>
              <a:rPr lang="en-US" sz="1799" spc="107">
                <a:solidFill>
                  <a:srgbClr val="242424"/>
                </a:solidFill>
                <a:latin typeface="Inter Bold"/>
              </a:rPr>
              <a:t>12–20</a:t>
            </a:r>
          </a:p>
        </p:txBody>
      </p:sp>
      <p:sp>
        <p:nvSpPr>
          <p:cNvPr id="15" name="TextBox 15"/>
          <p:cNvSpPr txBox="1"/>
          <p:nvPr/>
        </p:nvSpPr>
        <p:spPr>
          <a:xfrm>
            <a:off x="9558446" y="599652"/>
            <a:ext cx="885607" cy="543772"/>
          </a:xfrm>
          <a:prstGeom prst="rect">
            <a:avLst/>
          </a:prstGeom>
        </p:spPr>
        <p:txBody>
          <a:bodyPr lIns="0" tIns="0" rIns="0" bIns="0" rtlCol="0" anchor="t">
            <a:spAutoFit/>
          </a:bodyPr>
          <a:lstStyle/>
          <a:p>
            <a:pPr marL="0" lvl="0" indent="0" algn="ctr">
              <a:lnSpc>
                <a:spcPts val="4142"/>
              </a:lnSpc>
              <a:spcBef>
                <a:spcPts val="3106"/>
              </a:spcBef>
            </a:pPr>
            <a:r>
              <a:rPr lang="en-US" sz="3765" spc="-188">
                <a:solidFill>
                  <a:srgbClr val="242424"/>
                </a:solidFill>
                <a:latin typeface="Inter"/>
              </a:rPr>
              <a:t>05</a:t>
            </a:r>
          </a:p>
        </p:txBody>
      </p:sp>
      <p:sp>
        <p:nvSpPr>
          <p:cNvPr id="16" name="TextBox 16"/>
          <p:cNvSpPr txBox="1"/>
          <p:nvPr/>
        </p:nvSpPr>
        <p:spPr>
          <a:xfrm rot="5400000">
            <a:off x="13871843" y="4413968"/>
            <a:ext cx="7002110" cy="203430"/>
          </a:xfrm>
          <a:prstGeom prst="rect">
            <a:avLst/>
          </a:prstGeom>
        </p:spPr>
        <p:txBody>
          <a:bodyPr lIns="0" tIns="0" rIns="0" bIns="0" rtlCol="0" anchor="t">
            <a:spAutoFit/>
          </a:bodyPr>
          <a:lstStyle/>
          <a:p>
            <a:pPr marL="0" lvl="1" indent="0" algn="ctr">
              <a:lnSpc>
                <a:spcPts val="1680"/>
              </a:lnSpc>
              <a:spcBef>
                <a:spcPts val="1260"/>
              </a:spcBef>
            </a:pPr>
            <a:r>
              <a:rPr lang="en-US" sz="1400" spc="210">
                <a:solidFill>
                  <a:srgbClr val="242424"/>
                </a:solidFill>
                <a:latin typeface="Inter"/>
              </a:rPr>
              <a:t>GEO WEEK 2022 GHANA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73500" y="8572500"/>
            <a:ext cx="1714500" cy="1714500"/>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pic>
        <p:nvPicPr>
          <p:cNvPr id="4" name="Picture 4"/>
          <p:cNvPicPr>
            <a:picLocks noChangeAspect="1"/>
          </p:cNvPicPr>
          <p:nvPr/>
        </p:nvPicPr>
        <p:blipFill>
          <a:blip r:embed="rId3"/>
          <a:srcRect l="48395" r="3456"/>
          <a:stretch>
            <a:fillRect/>
          </a:stretch>
        </p:blipFill>
        <p:spPr>
          <a:xfrm>
            <a:off x="9144000" y="0"/>
            <a:ext cx="7429500" cy="10287000"/>
          </a:xfrm>
          <a:prstGeom prst="rect">
            <a:avLst/>
          </a:prstGeom>
        </p:spPr>
      </p:pic>
      <p:sp>
        <p:nvSpPr>
          <p:cNvPr id="5" name="AutoShape 5"/>
          <p:cNvSpPr/>
          <p:nvPr/>
        </p:nvSpPr>
        <p:spPr>
          <a:xfrm>
            <a:off x="0" y="0"/>
            <a:ext cx="9144000" cy="5143500"/>
          </a:xfrm>
          <a:prstGeom prst="rect">
            <a:avLst/>
          </a:prstGeom>
          <a:solidFill>
            <a:srgbClr val="1C462E"/>
          </a:solidFill>
        </p:spPr>
      </p:sp>
      <p:grpSp>
        <p:nvGrpSpPr>
          <p:cNvPr id="6" name="Group 6"/>
          <p:cNvGrpSpPr/>
          <p:nvPr/>
        </p:nvGrpSpPr>
        <p:grpSpPr>
          <a:xfrm>
            <a:off x="9144000" y="0"/>
            <a:ext cx="1714500" cy="171450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pic>
        <p:nvPicPr>
          <p:cNvPr id="8" name="Picture 8"/>
          <p:cNvPicPr>
            <a:picLocks noChangeAspect="1"/>
          </p:cNvPicPr>
          <p:nvPr/>
        </p:nvPicPr>
        <p:blipFill>
          <a:blip r:embed="rId4"/>
          <a:srcRect/>
          <a:stretch>
            <a:fillRect/>
          </a:stretch>
        </p:blipFill>
        <p:spPr>
          <a:xfrm>
            <a:off x="351205" y="6816588"/>
            <a:ext cx="1628698" cy="1593291"/>
          </a:xfrm>
          <a:prstGeom prst="rect">
            <a:avLst/>
          </a:prstGeom>
        </p:spPr>
      </p:pic>
      <p:pic>
        <p:nvPicPr>
          <p:cNvPr id="9" name="Picture 9"/>
          <p:cNvPicPr>
            <a:picLocks noChangeAspect="1"/>
          </p:cNvPicPr>
          <p:nvPr/>
        </p:nvPicPr>
        <p:blipFill>
          <a:blip r:embed="rId5"/>
          <a:srcRect t="6790" b="20730"/>
          <a:stretch>
            <a:fillRect/>
          </a:stretch>
        </p:blipFill>
        <p:spPr>
          <a:xfrm>
            <a:off x="5106359" y="6898859"/>
            <a:ext cx="3495936" cy="1428750"/>
          </a:xfrm>
          <a:prstGeom prst="rect">
            <a:avLst/>
          </a:prstGeom>
        </p:spPr>
      </p:pic>
      <p:grpSp>
        <p:nvGrpSpPr>
          <p:cNvPr id="10" name="Group 10"/>
          <p:cNvGrpSpPr/>
          <p:nvPr/>
        </p:nvGrpSpPr>
        <p:grpSpPr>
          <a:xfrm>
            <a:off x="541705" y="726225"/>
            <a:ext cx="8060590" cy="3589301"/>
            <a:chOff x="0" y="0"/>
            <a:chExt cx="10747454" cy="4785735"/>
          </a:xfrm>
        </p:grpSpPr>
        <p:sp>
          <p:nvSpPr>
            <p:cNvPr id="11" name="TextBox 11"/>
            <p:cNvSpPr txBox="1"/>
            <p:nvPr/>
          </p:nvSpPr>
          <p:spPr>
            <a:xfrm>
              <a:off x="0" y="-76200"/>
              <a:ext cx="10747454" cy="494376"/>
            </a:xfrm>
            <a:prstGeom prst="rect">
              <a:avLst/>
            </a:prstGeom>
          </p:spPr>
          <p:txBody>
            <a:bodyPr lIns="0" tIns="0" rIns="0" bIns="0" rtlCol="0" anchor="t">
              <a:spAutoFit/>
            </a:bodyPr>
            <a:lstStyle/>
            <a:p>
              <a:pPr marL="0" lvl="1" indent="0" algn="l">
                <a:lnSpc>
                  <a:spcPts val="3255"/>
                </a:lnSpc>
                <a:spcBef>
                  <a:spcPts val="2441"/>
                </a:spcBef>
              </a:pPr>
              <a:r>
                <a:rPr lang="en-US" sz="2100" spc="126">
                  <a:solidFill>
                    <a:srgbClr val="FFE247"/>
                  </a:solidFill>
                  <a:latin typeface="Inter Bold"/>
                </a:rPr>
                <a:t>WEATHER FORECASTING</a:t>
              </a:r>
            </a:p>
          </p:txBody>
        </p:sp>
        <p:sp>
          <p:nvSpPr>
            <p:cNvPr id="12" name="TextBox 12"/>
            <p:cNvSpPr txBox="1"/>
            <p:nvPr/>
          </p:nvSpPr>
          <p:spPr>
            <a:xfrm>
              <a:off x="0" y="577013"/>
              <a:ext cx="10747454" cy="4208722"/>
            </a:xfrm>
            <a:prstGeom prst="rect">
              <a:avLst/>
            </a:prstGeom>
          </p:spPr>
          <p:txBody>
            <a:bodyPr lIns="0" tIns="0" rIns="0" bIns="0" rtlCol="0" anchor="t">
              <a:spAutoFit/>
            </a:bodyPr>
            <a:lstStyle/>
            <a:p>
              <a:pPr algn="just">
                <a:lnSpc>
                  <a:spcPts val="3150"/>
                </a:lnSpc>
                <a:spcBef>
                  <a:spcPts val="2362"/>
                </a:spcBef>
              </a:pPr>
              <a:r>
                <a:rPr lang="en-US" sz="2100" spc="21">
                  <a:solidFill>
                    <a:srgbClr val="FFFFFF"/>
                  </a:solidFill>
                  <a:latin typeface="Inter"/>
                </a:rPr>
                <a:t>The Weather and Climate unit at the Earth Observation Research and Innovation centre in the University of Energy and Natural Resources engages in research activities to support climate change adaptation and risk assessment. We focus on weather extremes, their impacts, variability, predictability and change. We also promote tailoring the weekly to monthly forecasts for the public, specifically for the Northern half of the country.</a:t>
              </a:r>
            </a:p>
          </p:txBody>
        </p:sp>
      </p:grpSp>
      <p:pic>
        <p:nvPicPr>
          <p:cNvPr id="13" name="Picture 13"/>
          <p:cNvPicPr>
            <a:picLocks noChangeAspect="1"/>
          </p:cNvPicPr>
          <p:nvPr/>
        </p:nvPicPr>
        <p:blipFill>
          <a:blip r:embed="rId6"/>
          <a:srcRect/>
          <a:stretch>
            <a:fillRect/>
          </a:stretch>
        </p:blipFill>
        <p:spPr>
          <a:xfrm>
            <a:off x="2594952" y="6816588"/>
            <a:ext cx="1593291" cy="1593291"/>
          </a:xfrm>
          <a:prstGeom prst="rect">
            <a:avLst/>
          </a:prstGeom>
        </p:spPr>
      </p:pic>
      <p:sp>
        <p:nvSpPr>
          <p:cNvPr id="14" name="TextBox 14"/>
          <p:cNvSpPr txBox="1"/>
          <p:nvPr/>
        </p:nvSpPr>
        <p:spPr>
          <a:xfrm>
            <a:off x="16922553" y="9313324"/>
            <a:ext cx="958543" cy="269487"/>
          </a:xfrm>
          <a:prstGeom prst="rect">
            <a:avLst/>
          </a:prstGeom>
        </p:spPr>
        <p:txBody>
          <a:bodyPr lIns="0" tIns="0" rIns="0" bIns="0" rtlCol="0" anchor="t">
            <a:spAutoFit/>
          </a:bodyPr>
          <a:lstStyle/>
          <a:p>
            <a:pPr algn="ctr">
              <a:lnSpc>
                <a:spcPts val="2159"/>
              </a:lnSpc>
              <a:spcBef>
                <a:spcPts val="1619"/>
              </a:spcBef>
            </a:pPr>
            <a:r>
              <a:rPr lang="en-US" sz="1799" spc="107">
                <a:solidFill>
                  <a:srgbClr val="242424"/>
                </a:solidFill>
                <a:latin typeface="Inter Bold"/>
              </a:rPr>
              <a:t>13–20</a:t>
            </a:r>
          </a:p>
        </p:txBody>
      </p:sp>
      <p:sp>
        <p:nvSpPr>
          <p:cNvPr id="15" name="TextBox 15"/>
          <p:cNvSpPr txBox="1"/>
          <p:nvPr/>
        </p:nvSpPr>
        <p:spPr>
          <a:xfrm>
            <a:off x="9558446" y="599652"/>
            <a:ext cx="885607" cy="543772"/>
          </a:xfrm>
          <a:prstGeom prst="rect">
            <a:avLst/>
          </a:prstGeom>
        </p:spPr>
        <p:txBody>
          <a:bodyPr lIns="0" tIns="0" rIns="0" bIns="0" rtlCol="0" anchor="t">
            <a:spAutoFit/>
          </a:bodyPr>
          <a:lstStyle/>
          <a:p>
            <a:pPr marL="0" lvl="0" indent="0" algn="ctr">
              <a:lnSpc>
                <a:spcPts val="4142"/>
              </a:lnSpc>
              <a:spcBef>
                <a:spcPts val="3106"/>
              </a:spcBef>
            </a:pPr>
            <a:r>
              <a:rPr lang="en-US" sz="3765" spc="-188">
                <a:solidFill>
                  <a:srgbClr val="242424"/>
                </a:solidFill>
                <a:latin typeface="Inter"/>
              </a:rPr>
              <a:t>06</a:t>
            </a:r>
          </a:p>
        </p:txBody>
      </p:sp>
      <p:sp>
        <p:nvSpPr>
          <p:cNvPr id="16" name="TextBox 16"/>
          <p:cNvSpPr txBox="1"/>
          <p:nvPr/>
        </p:nvSpPr>
        <p:spPr>
          <a:xfrm>
            <a:off x="351205" y="5802550"/>
            <a:ext cx="4487495" cy="389832"/>
          </a:xfrm>
          <a:prstGeom prst="rect">
            <a:avLst/>
          </a:prstGeom>
        </p:spPr>
        <p:txBody>
          <a:bodyPr lIns="0" tIns="0" rIns="0" bIns="0" rtlCol="0" anchor="t">
            <a:spAutoFit/>
          </a:bodyPr>
          <a:lstStyle/>
          <a:p>
            <a:pPr marL="0" lvl="1" indent="0">
              <a:lnSpc>
                <a:spcPts val="3255"/>
              </a:lnSpc>
              <a:spcBef>
                <a:spcPts val="2441"/>
              </a:spcBef>
            </a:pPr>
            <a:r>
              <a:rPr lang="en-US" sz="2100" spc="126">
                <a:solidFill>
                  <a:srgbClr val="242424"/>
                </a:solidFill>
                <a:latin typeface="Inter Bold"/>
              </a:rPr>
              <a:t>FORECAST OUTLETS / MEDIA, </a:t>
            </a:r>
          </a:p>
        </p:txBody>
      </p:sp>
      <p:sp>
        <p:nvSpPr>
          <p:cNvPr id="17" name="TextBox 17"/>
          <p:cNvSpPr txBox="1"/>
          <p:nvPr/>
        </p:nvSpPr>
        <p:spPr>
          <a:xfrm rot="5400000">
            <a:off x="13871843" y="4413968"/>
            <a:ext cx="7002110" cy="203430"/>
          </a:xfrm>
          <a:prstGeom prst="rect">
            <a:avLst/>
          </a:prstGeom>
        </p:spPr>
        <p:txBody>
          <a:bodyPr lIns="0" tIns="0" rIns="0" bIns="0" rtlCol="0" anchor="t">
            <a:spAutoFit/>
          </a:bodyPr>
          <a:lstStyle/>
          <a:p>
            <a:pPr marL="0" lvl="1" indent="0" algn="ctr">
              <a:lnSpc>
                <a:spcPts val="1680"/>
              </a:lnSpc>
              <a:spcBef>
                <a:spcPts val="1260"/>
              </a:spcBef>
            </a:pPr>
            <a:r>
              <a:rPr lang="en-US" sz="1400" spc="210">
                <a:solidFill>
                  <a:srgbClr val="242424"/>
                </a:solidFill>
                <a:latin typeface="Inter"/>
              </a:rPr>
              <a:t>GEO WEEK 2022 GHANA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73500" y="8572500"/>
            <a:ext cx="1714500" cy="1714500"/>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pic>
        <p:nvPicPr>
          <p:cNvPr id="4" name="Picture 4"/>
          <p:cNvPicPr>
            <a:picLocks noChangeAspect="1"/>
          </p:cNvPicPr>
          <p:nvPr/>
        </p:nvPicPr>
        <p:blipFill>
          <a:blip r:embed="rId3"/>
          <a:srcRect l="28739" r="28739"/>
          <a:stretch>
            <a:fillRect/>
          </a:stretch>
        </p:blipFill>
        <p:spPr>
          <a:xfrm>
            <a:off x="9144000" y="0"/>
            <a:ext cx="7429500" cy="10287000"/>
          </a:xfrm>
          <a:prstGeom prst="rect">
            <a:avLst/>
          </a:prstGeom>
        </p:spPr>
      </p:pic>
      <p:sp>
        <p:nvSpPr>
          <p:cNvPr id="5" name="AutoShape 5"/>
          <p:cNvSpPr/>
          <p:nvPr/>
        </p:nvSpPr>
        <p:spPr>
          <a:xfrm>
            <a:off x="0" y="0"/>
            <a:ext cx="9144000" cy="5143500"/>
          </a:xfrm>
          <a:prstGeom prst="rect">
            <a:avLst/>
          </a:prstGeom>
          <a:solidFill>
            <a:srgbClr val="1C462E"/>
          </a:solidFill>
        </p:spPr>
      </p:sp>
      <p:grpSp>
        <p:nvGrpSpPr>
          <p:cNvPr id="6" name="Group 6"/>
          <p:cNvGrpSpPr/>
          <p:nvPr/>
        </p:nvGrpSpPr>
        <p:grpSpPr>
          <a:xfrm>
            <a:off x="9144000" y="0"/>
            <a:ext cx="1714500" cy="171450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grpSp>
        <p:nvGrpSpPr>
          <p:cNvPr id="8" name="Group 8"/>
          <p:cNvGrpSpPr/>
          <p:nvPr/>
        </p:nvGrpSpPr>
        <p:grpSpPr>
          <a:xfrm>
            <a:off x="6959129" y="4355449"/>
            <a:ext cx="4369741" cy="6501268"/>
            <a:chOff x="0" y="0"/>
            <a:chExt cx="1008817" cy="1500910"/>
          </a:xfrm>
        </p:grpSpPr>
        <p:sp>
          <p:nvSpPr>
            <p:cNvPr id="9" name="Freeform 9"/>
            <p:cNvSpPr/>
            <p:nvPr/>
          </p:nvSpPr>
          <p:spPr>
            <a:xfrm>
              <a:off x="6350" y="6350"/>
              <a:ext cx="996117" cy="1488210"/>
            </a:xfrm>
            <a:custGeom>
              <a:avLst/>
              <a:gdLst/>
              <a:ahLst/>
              <a:cxnLst/>
              <a:rect l="l" t="t" r="r" b="b"/>
              <a:pathLst>
                <a:path w="996117" h="1488210">
                  <a:moveTo>
                    <a:pt x="0" y="0"/>
                  </a:moveTo>
                  <a:lnTo>
                    <a:pt x="996117" y="0"/>
                  </a:lnTo>
                  <a:lnTo>
                    <a:pt x="996117" y="1488210"/>
                  </a:lnTo>
                  <a:lnTo>
                    <a:pt x="0" y="1488210"/>
                  </a:lnTo>
                  <a:close/>
                </a:path>
              </a:pathLst>
            </a:custGeom>
            <a:solidFill>
              <a:srgbClr val="FFFFFF"/>
            </a:solidFill>
          </p:spPr>
        </p:sp>
        <p:sp>
          <p:nvSpPr>
            <p:cNvPr id="10" name="Freeform 10"/>
            <p:cNvSpPr/>
            <p:nvPr/>
          </p:nvSpPr>
          <p:spPr>
            <a:xfrm>
              <a:off x="0" y="0"/>
              <a:ext cx="1008817" cy="1500910"/>
            </a:xfrm>
            <a:custGeom>
              <a:avLst/>
              <a:gdLst/>
              <a:ahLst/>
              <a:cxnLst/>
              <a:rect l="l" t="t" r="r" b="b"/>
              <a:pathLst>
                <a:path w="1008817" h="1500910">
                  <a:moveTo>
                    <a:pt x="6350" y="1500910"/>
                  </a:moveTo>
                  <a:lnTo>
                    <a:pt x="0" y="1500910"/>
                  </a:lnTo>
                  <a:lnTo>
                    <a:pt x="0" y="0"/>
                  </a:lnTo>
                  <a:lnTo>
                    <a:pt x="1008817" y="0"/>
                  </a:lnTo>
                  <a:lnTo>
                    <a:pt x="1008817" y="1500910"/>
                  </a:lnTo>
                  <a:lnTo>
                    <a:pt x="6350" y="1500910"/>
                  </a:lnTo>
                  <a:close/>
                  <a:moveTo>
                    <a:pt x="12700" y="12700"/>
                  </a:moveTo>
                  <a:lnTo>
                    <a:pt x="12700" y="1488210"/>
                  </a:lnTo>
                  <a:lnTo>
                    <a:pt x="996117" y="1488210"/>
                  </a:lnTo>
                  <a:lnTo>
                    <a:pt x="996117" y="12700"/>
                  </a:lnTo>
                  <a:lnTo>
                    <a:pt x="12700" y="12700"/>
                  </a:lnTo>
                  <a:close/>
                </a:path>
              </a:pathLst>
            </a:custGeom>
            <a:solidFill>
              <a:srgbClr val="1C462E"/>
            </a:solidFill>
          </p:spPr>
        </p:sp>
        <p:sp>
          <p:nvSpPr>
            <p:cNvPr id="11" name="Freeform 11"/>
            <p:cNvSpPr/>
            <p:nvPr/>
          </p:nvSpPr>
          <p:spPr>
            <a:xfrm>
              <a:off x="139700" y="140970"/>
              <a:ext cx="728147" cy="1220240"/>
            </a:xfrm>
            <a:custGeom>
              <a:avLst/>
              <a:gdLst/>
              <a:ahLst/>
              <a:cxnLst/>
              <a:rect l="l" t="t" r="r" b="b"/>
              <a:pathLst>
                <a:path w="728147" h="1220240">
                  <a:moveTo>
                    <a:pt x="0" y="0"/>
                  </a:moveTo>
                  <a:lnTo>
                    <a:pt x="728147" y="0"/>
                  </a:lnTo>
                  <a:lnTo>
                    <a:pt x="728147" y="1220240"/>
                  </a:lnTo>
                  <a:lnTo>
                    <a:pt x="0" y="1220240"/>
                  </a:lnTo>
                  <a:close/>
                </a:path>
              </a:pathLst>
            </a:custGeom>
            <a:solidFill>
              <a:srgbClr val="FFFFFF"/>
            </a:solidFill>
          </p:spPr>
        </p:sp>
      </p:grpSp>
      <p:pic>
        <p:nvPicPr>
          <p:cNvPr id="12" name="Picture 12"/>
          <p:cNvPicPr>
            <a:picLocks noChangeAspect="1"/>
          </p:cNvPicPr>
          <p:nvPr/>
        </p:nvPicPr>
        <p:blipFill>
          <a:blip r:embed="rId4"/>
          <a:srcRect/>
          <a:stretch>
            <a:fillRect/>
          </a:stretch>
        </p:blipFill>
        <p:spPr>
          <a:xfrm>
            <a:off x="234996" y="9221952"/>
            <a:ext cx="2084539" cy="685846"/>
          </a:xfrm>
          <a:prstGeom prst="rect">
            <a:avLst/>
          </a:prstGeom>
        </p:spPr>
      </p:pic>
      <p:pic>
        <p:nvPicPr>
          <p:cNvPr id="13" name="Picture 13"/>
          <p:cNvPicPr>
            <a:picLocks noChangeAspect="1"/>
          </p:cNvPicPr>
          <p:nvPr/>
        </p:nvPicPr>
        <p:blipFill>
          <a:blip r:embed="rId5"/>
          <a:srcRect/>
          <a:stretch>
            <a:fillRect/>
          </a:stretch>
        </p:blipFill>
        <p:spPr>
          <a:xfrm>
            <a:off x="3632642" y="8016738"/>
            <a:ext cx="2879884" cy="759603"/>
          </a:xfrm>
          <a:prstGeom prst="rect">
            <a:avLst/>
          </a:prstGeom>
        </p:spPr>
      </p:pic>
      <p:pic>
        <p:nvPicPr>
          <p:cNvPr id="14" name="Picture 14"/>
          <p:cNvPicPr>
            <a:picLocks noChangeAspect="1"/>
          </p:cNvPicPr>
          <p:nvPr/>
        </p:nvPicPr>
        <p:blipFill>
          <a:blip r:embed="rId6"/>
          <a:srcRect/>
          <a:stretch>
            <a:fillRect/>
          </a:stretch>
        </p:blipFill>
        <p:spPr>
          <a:xfrm>
            <a:off x="234996" y="5527833"/>
            <a:ext cx="3211954" cy="1849307"/>
          </a:xfrm>
          <a:prstGeom prst="rect">
            <a:avLst/>
          </a:prstGeom>
        </p:spPr>
      </p:pic>
      <p:pic>
        <p:nvPicPr>
          <p:cNvPr id="15" name="Picture 15"/>
          <p:cNvPicPr>
            <a:picLocks noChangeAspect="1"/>
          </p:cNvPicPr>
          <p:nvPr/>
        </p:nvPicPr>
        <p:blipFill>
          <a:blip r:embed="rId7"/>
          <a:srcRect/>
          <a:stretch>
            <a:fillRect/>
          </a:stretch>
        </p:blipFill>
        <p:spPr>
          <a:xfrm>
            <a:off x="3632642" y="5162550"/>
            <a:ext cx="3183926" cy="2393216"/>
          </a:xfrm>
          <a:prstGeom prst="rect">
            <a:avLst/>
          </a:prstGeom>
        </p:spPr>
      </p:pic>
      <p:pic>
        <p:nvPicPr>
          <p:cNvPr id="16" name="Picture 16"/>
          <p:cNvPicPr>
            <a:picLocks noChangeAspect="1"/>
          </p:cNvPicPr>
          <p:nvPr/>
        </p:nvPicPr>
        <p:blipFill>
          <a:blip r:embed="rId8"/>
          <a:srcRect l="3263" r="3263"/>
          <a:stretch>
            <a:fillRect/>
          </a:stretch>
        </p:blipFill>
        <p:spPr>
          <a:xfrm>
            <a:off x="2682110" y="9313324"/>
            <a:ext cx="1529680" cy="610901"/>
          </a:xfrm>
          <a:prstGeom prst="rect">
            <a:avLst/>
          </a:prstGeom>
        </p:spPr>
      </p:pic>
      <p:grpSp>
        <p:nvGrpSpPr>
          <p:cNvPr id="17" name="Group 17"/>
          <p:cNvGrpSpPr/>
          <p:nvPr/>
        </p:nvGrpSpPr>
        <p:grpSpPr>
          <a:xfrm>
            <a:off x="541705" y="8016738"/>
            <a:ext cx="2466392" cy="759603"/>
            <a:chOff x="0" y="0"/>
            <a:chExt cx="991490" cy="305360"/>
          </a:xfrm>
        </p:grpSpPr>
        <p:sp>
          <p:nvSpPr>
            <p:cNvPr id="18" name="Freeform 18"/>
            <p:cNvSpPr/>
            <p:nvPr/>
          </p:nvSpPr>
          <p:spPr>
            <a:xfrm>
              <a:off x="0" y="0"/>
              <a:ext cx="991490" cy="305360"/>
            </a:xfrm>
            <a:custGeom>
              <a:avLst/>
              <a:gdLst/>
              <a:ahLst/>
              <a:cxnLst/>
              <a:rect l="l" t="t" r="r" b="b"/>
              <a:pathLst>
                <a:path w="991490" h="305360">
                  <a:moveTo>
                    <a:pt x="0" y="0"/>
                  </a:moveTo>
                  <a:lnTo>
                    <a:pt x="991490" y="0"/>
                  </a:lnTo>
                  <a:lnTo>
                    <a:pt x="991490" y="305360"/>
                  </a:lnTo>
                  <a:lnTo>
                    <a:pt x="0" y="305360"/>
                  </a:lnTo>
                  <a:close/>
                </a:path>
              </a:pathLst>
            </a:custGeom>
            <a:solidFill>
              <a:srgbClr val="6A6868"/>
            </a:solidFill>
          </p:spPr>
        </p:sp>
      </p:grpSp>
      <p:pic>
        <p:nvPicPr>
          <p:cNvPr id="19" name="Picture 19"/>
          <p:cNvPicPr>
            <a:picLocks noChangeAspect="1"/>
          </p:cNvPicPr>
          <p:nvPr/>
        </p:nvPicPr>
        <p:blipFill>
          <a:blip r:embed="rId9"/>
          <a:srcRect/>
          <a:stretch>
            <a:fillRect/>
          </a:stretch>
        </p:blipFill>
        <p:spPr>
          <a:xfrm>
            <a:off x="477079" y="8016738"/>
            <a:ext cx="2483316" cy="759603"/>
          </a:xfrm>
          <a:prstGeom prst="rect">
            <a:avLst/>
          </a:prstGeom>
        </p:spPr>
      </p:pic>
      <p:pic>
        <p:nvPicPr>
          <p:cNvPr id="20" name="Picture 20"/>
          <p:cNvPicPr>
            <a:picLocks noChangeAspect="1"/>
          </p:cNvPicPr>
          <p:nvPr/>
        </p:nvPicPr>
        <p:blipFill>
          <a:blip r:embed="rId10"/>
          <a:srcRect/>
          <a:stretch>
            <a:fillRect/>
          </a:stretch>
        </p:blipFill>
        <p:spPr>
          <a:xfrm>
            <a:off x="4622066" y="9221952"/>
            <a:ext cx="2042482" cy="743157"/>
          </a:xfrm>
          <a:prstGeom prst="rect">
            <a:avLst/>
          </a:prstGeom>
        </p:spPr>
      </p:pic>
      <p:grpSp>
        <p:nvGrpSpPr>
          <p:cNvPr id="21" name="Group 21"/>
          <p:cNvGrpSpPr/>
          <p:nvPr/>
        </p:nvGrpSpPr>
        <p:grpSpPr>
          <a:xfrm>
            <a:off x="541705" y="1522861"/>
            <a:ext cx="8060590" cy="1996028"/>
            <a:chOff x="0" y="0"/>
            <a:chExt cx="10747454" cy="2661371"/>
          </a:xfrm>
        </p:grpSpPr>
        <p:sp>
          <p:nvSpPr>
            <p:cNvPr id="22" name="TextBox 22"/>
            <p:cNvSpPr txBox="1"/>
            <p:nvPr/>
          </p:nvSpPr>
          <p:spPr>
            <a:xfrm>
              <a:off x="0" y="-76200"/>
              <a:ext cx="10747454" cy="494376"/>
            </a:xfrm>
            <a:prstGeom prst="rect">
              <a:avLst/>
            </a:prstGeom>
          </p:spPr>
          <p:txBody>
            <a:bodyPr lIns="0" tIns="0" rIns="0" bIns="0" rtlCol="0" anchor="t">
              <a:spAutoFit/>
            </a:bodyPr>
            <a:lstStyle/>
            <a:p>
              <a:pPr marL="0" lvl="1" indent="0" algn="l">
                <a:lnSpc>
                  <a:spcPts val="3255"/>
                </a:lnSpc>
                <a:spcBef>
                  <a:spcPts val="2441"/>
                </a:spcBef>
              </a:pPr>
              <a:r>
                <a:rPr lang="en-US" sz="2100" spc="126">
                  <a:solidFill>
                    <a:srgbClr val="FFE247"/>
                  </a:solidFill>
                  <a:latin typeface="Inter Bold"/>
                </a:rPr>
                <a:t>HIGH PERFORMACE COMPUTING (HPC)</a:t>
              </a:r>
            </a:p>
          </p:txBody>
        </p:sp>
        <p:sp>
          <p:nvSpPr>
            <p:cNvPr id="23" name="TextBox 23"/>
            <p:cNvSpPr txBox="1"/>
            <p:nvPr/>
          </p:nvSpPr>
          <p:spPr>
            <a:xfrm>
              <a:off x="0" y="577013"/>
              <a:ext cx="10747454" cy="2084359"/>
            </a:xfrm>
            <a:prstGeom prst="rect">
              <a:avLst/>
            </a:prstGeom>
          </p:spPr>
          <p:txBody>
            <a:bodyPr lIns="0" tIns="0" rIns="0" bIns="0" rtlCol="0" anchor="t">
              <a:spAutoFit/>
            </a:bodyPr>
            <a:lstStyle/>
            <a:p>
              <a:pPr algn="just">
                <a:lnSpc>
                  <a:spcPts val="3150"/>
                </a:lnSpc>
                <a:spcBef>
                  <a:spcPts val="2362"/>
                </a:spcBef>
              </a:pPr>
              <a:r>
                <a:rPr lang="en-US" sz="2100" spc="21">
                  <a:solidFill>
                    <a:srgbClr val="FFFFFF"/>
                  </a:solidFill>
                  <a:latin typeface="Inter"/>
                </a:rPr>
                <a:t>The HPC Lab offers consultancy, research and training in High Performance Computing, Computational Fluid Dynamics (CFD) and Artificial Intelligence (AI) as well as develop new tools and software packages to address specific challenges.</a:t>
              </a:r>
            </a:p>
          </p:txBody>
        </p:sp>
      </p:grpSp>
      <p:sp>
        <p:nvSpPr>
          <p:cNvPr id="24" name="TextBox 24"/>
          <p:cNvSpPr txBox="1"/>
          <p:nvPr/>
        </p:nvSpPr>
        <p:spPr>
          <a:xfrm>
            <a:off x="7443177" y="4942869"/>
            <a:ext cx="3401645" cy="389832"/>
          </a:xfrm>
          <a:prstGeom prst="rect">
            <a:avLst/>
          </a:prstGeom>
        </p:spPr>
        <p:txBody>
          <a:bodyPr lIns="0" tIns="0" rIns="0" bIns="0" rtlCol="0" anchor="t">
            <a:spAutoFit/>
          </a:bodyPr>
          <a:lstStyle/>
          <a:p>
            <a:pPr marL="0" lvl="1" indent="0" algn="ctr">
              <a:lnSpc>
                <a:spcPts val="3255"/>
              </a:lnSpc>
              <a:spcBef>
                <a:spcPts val="2441"/>
              </a:spcBef>
            </a:pPr>
            <a:r>
              <a:rPr lang="en-US" sz="2100" spc="126">
                <a:solidFill>
                  <a:srgbClr val="FFE247"/>
                </a:solidFill>
                <a:latin typeface="Inter Bold"/>
              </a:rPr>
              <a:t>APPLICATIONS</a:t>
            </a:r>
          </a:p>
        </p:txBody>
      </p:sp>
      <p:sp>
        <p:nvSpPr>
          <p:cNvPr id="25" name="TextBox 25"/>
          <p:cNvSpPr txBox="1"/>
          <p:nvPr/>
        </p:nvSpPr>
        <p:spPr>
          <a:xfrm>
            <a:off x="7283939" y="5328115"/>
            <a:ext cx="3720123" cy="4445196"/>
          </a:xfrm>
          <a:prstGeom prst="rect">
            <a:avLst/>
          </a:prstGeom>
        </p:spPr>
        <p:txBody>
          <a:bodyPr lIns="0" tIns="0" rIns="0" bIns="0" rtlCol="0" anchor="t">
            <a:spAutoFit/>
          </a:bodyPr>
          <a:lstStyle/>
          <a:p>
            <a:pPr marL="453390" lvl="1" indent="-226695">
              <a:lnSpc>
                <a:spcPts val="4473"/>
              </a:lnSpc>
              <a:buFont typeface="Arial"/>
              <a:buChar char="•"/>
            </a:pPr>
            <a:r>
              <a:rPr lang="en-US" sz="2100" spc="21">
                <a:solidFill>
                  <a:srgbClr val="242424"/>
                </a:solidFill>
                <a:latin typeface="Inter"/>
              </a:rPr>
              <a:t>Computational Fluid Dynamics</a:t>
            </a:r>
          </a:p>
          <a:p>
            <a:pPr marL="453390" lvl="1" indent="-226695">
              <a:lnSpc>
                <a:spcPts val="4473"/>
              </a:lnSpc>
              <a:buFont typeface="Arial"/>
              <a:buChar char="•"/>
            </a:pPr>
            <a:r>
              <a:rPr lang="en-US" sz="2100" spc="21">
                <a:solidFill>
                  <a:srgbClr val="242424"/>
                </a:solidFill>
                <a:latin typeface="Inter"/>
              </a:rPr>
              <a:t>GPU Computing</a:t>
            </a:r>
          </a:p>
          <a:p>
            <a:pPr marL="453390" lvl="1" indent="-226695">
              <a:lnSpc>
                <a:spcPts val="4473"/>
              </a:lnSpc>
              <a:buFont typeface="Arial"/>
              <a:buChar char="•"/>
            </a:pPr>
            <a:r>
              <a:rPr lang="en-US" sz="2100" spc="21">
                <a:solidFill>
                  <a:srgbClr val="242424"/>
                </a:solidFill>
                <a:latin typeface="Inter"/>
              </a:rPr>
              <a:t>Environmental Modelling</a:t>
            </a:r>
          </a:p>
          <a:p>
            <a:pPr marL="453390" lvl="1" indent="-226695">
              <a:lnSpc>
                <a:spcPts val="4473"/>
              </a:lnSpc>
              <a:buFont typeface="Arial"/>
              <a:buChar char="•"/>
            </a:pPr>
            <a:r>
              <a:rPr lang="en-US" sz="2100" spc="21">
                <a:solidFill>
                  <a:srgbClr val="242424"/>
                </a:solidFill>
                <a:latin typeface="Inter"/>
              </a:rPr>
              <a:t>Weather &amp; Flood Forecasting</a:t>
            </a:r>
          </a:p>
          <a:p>
            <a:pPr marL="453390" lvl="1" indent="-226695">
              <a:lnSpc>
                <a:spcPts val="4473"/>
              </a:lnSpc>
              <a:buFont typeface="Arial"/>
              <a:buChar char="•"/>
            </a:pPr>
            <a:r>
              <a:rPr lang="en-US" sz="2100" spc="21">
                <a:solidFill>
                  <a:srgbClr val="242424"/>
                </a:solidFill>
                <a:latin typeface="Inter"/>
              </a:rPr>
              <a:t>Artificial Intelligence</a:t>
            </a:r>
          </a:p>
          <a:p>
            <a:pPr marL="453390" lvl="1" indent="-226695">
              <a:lnSpc>
                <a:spcPts val="4473"/>
              </a:lnSpc>
              <a:buFont typeface="Arial"/>
              <a:buChar char="•"/>
            </a:pPr>
            <a:r>
              <a:rPr lang="en-US" sz="2100" spc="21">
                <a:solidFill>
                  <a:srgbClr val="242424"/>
                </a:solidFill>
                <a:latin typeface="Inter"/>
              </a:rPr>
              <a:t>... and many more</a:t>
            </a:r>
          </a:p>
        </p:txBody>
      </p:sp>
      <p:sp>
        <p:nvSpPr>
          <p:cNvPr id="26" name="TextBox 26"/>
          <p:cNvSpPr txBox="1"/>
          <p:nvPr/>
        </p:nvSpPr>
        <p:spPr>
          <a:xfrm>
            <a:off x="9558446" y="599652"/>
            <a:ext cx="885607" cy="543772"/>
          </a:xfrm>
          <a:prstGeom prst="rect">
            <a:avLst/>
          </a:prstGeom>
        </p:spPr>
        <p:txBody>
          <a:bodyPr lIns="0" tIns="0" rIns="0" bIns="0" rtlCol="0" anchor="t">
            <a:spAutoFit/>
          </a:bodyPr>
          <a:lstStyle/>
          <a:p>
            <a:pPr marL="0" lvl="0" indent="0" algn="ctr">
              <a:lnSpc>
                <a:spcPts val="4142"/>
              </a:lnSpc>
              <a:spcBef>
                <a:spcPts val="3106"/>
              </a:spcBef>
            </a:pPr>
            <a:r>
              <a:rPr lang="en-US" sz="3765" spc="-188">
                <a:solidFill>
                  <a:srgbClr val="242424"/>
                </a:solidFill>
                <a:latin typeface="Inter"/>
              </a:rPr>
              <a:t>07</a:t>
            </a:r>
          </a:p>
        </p:txBody>
      </p:sp>
      <p:sp>
        <p:nvSpPr>
          <p:cNvPr id="27" name="TextBox 27"/>
          <p:cNvSpPr txBox="1"/>
          <p:nvPr/>
        </p:nvSpPr>
        <p:spPr>
          <a:xfrm>
            <a:off x="477079" y="7529883"/>
            <a:ext cx="4487495" cy="389832"/>
          </a:xfrm>
          <a:prstGeom prst="rect">
            <a:avLst/>
          </a:prstGeom>
        </p:spPr>
        <p:txBody>
          <a:bodyPr lIns="0" tIns="0" rIns="0" bIns="0" rtlCol="0" anchor="t">
            <a:spAutoFit/>
          </a:bodyPr>
          <a:lstStyle/>
          <a:p>
            <a:pPr marL="0" lvl="1" indent="0">
              <a:lnSpc>
                <a:spcPts val="3255"/>
              </a:lnSpc>
              <a:spcBef>
                <a:spcPts val="2441"/>
              </a:spcBef>
            </a:pPr>
            <a:r>
              <a:rPr lang="en-US" sz="2100" spc="126">
                <a:solidFill>
                  <a:srgbClr val="242424"/>
                </a:solidFill>
                <a:latin typeface="Inter Bold"/>
              </a:rPr>
              <a:t>PARTNERS</a:t>
            </a:r>
          </a:p>
        </p:txBody>
      </p:sp>
      <p:sp>
        <p:nvSpPr>
          <p:cNvPr id="28" name="TextBox 28"/>
          <p:cNvSpPr txBox="1"/>
          <p:nvPr/>
        </p:nvSpPr>
        <p:spPr>
          <a:xfrm>
            <a:off x="16922553" y="9313324"/>
            <a:ext cx="958543" cy="269487"/>
          </a:xfrm>
          <a:prstGeom prst="rect">
            <a:avLst/>
          </a:prstGeom>
        </p:spPr>
        <p:txBody>
          <a:bodyPr lIns="0" tIns="0" rIns="0" bIns="0" rtlCol="0" anchor="t">
            <a:spAutoFit/>
          </a:bodyPr>
          <a:lstStyle/>
          <a:p>
            <a:pPr algn="ctr">
              <a:lnSpc>
                <a:spcPts val="2159"/>
              </a:lnSpc>
              <a:spcBef>
                <a:spcPts val="1619"/>
              </a:spcBef>
            </a:pPr>
            <a:r>
              <a:rPr lang="en-US" sz="1799" spc="107">
                <a:solidFill>
                  <a:srgbClr val="242424"/>
                </a:solidFill>
                <a:latin typeface="Inter Bold"/>
              </a:rPr>
              <a:t>14–20</a:t>
            </a:r>
          </a:p>
        </p:txBody>
      </p:sp>
      <p:sp>
        <p:nvSpPr>
          <p:cNvPr id="29" name="TextBox 29"/>
          <p:cNvSpPr txBox="1"/>
          <p:nvPr/>
        </p:nvSpPr>
        <p:spPr>
          <a:xfrm rot="5400000">
            <a:off x="13871843" y="4413968"/>
            <a:ext cx="7002110" cy="203430"/>
          </a:xfrm>
          <a:prstGeom prst="rect">
            <a:avLst/>
          </a:prstGeom>
        </p:spPr>
        <p:txBody>
          <a:bodyPr lIns="0" tIns="0" rIns="0" bIns="0" rtlCol="0" anchor="t">
            <a:spAutoFit/>
          </a:bodyPr>
          <a:lstStyle/>
          <a:p>
            <a:pPr marL="0" lvl="1" indent="0" algn="ctr">
              <a:lnSpc>
                <a:spcPts val="1680"/>
              </a:lnSpc>
              <a:spcBef>
                <a:spcPts val="1260"/>
              </a:spcBef>
            </a:pPr>
            <a:r>
              <a:rPr lang="en-US" sz="1400" spc="210">
                <a:solidFill>
                  <a:srgbClr val="242424"/>
                </a:solidFill>
                <a:latin typeface="Inter"/>
              </a:rPr>
              <a:t>GEO WEEK 2022 GHANA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73500" y="8572500"/>
            <a:ext cx="1714500" cy="1714500"/>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pic>
        <p:nvPicPr>
          <p:cNvPr id="4" name="Picture 4"/>
          <p:cNvPicPr>
            <a:picLocks noChangeAspect="1"/>
          </p:cNvPicPr>
          <p:nvPr/>
        </p:nvPicPr>
        <p:blipFill>
          <a:blip r:embed="rId3"/>
          <a:srcRect b="2211"/>
          <a:stretch>
            <a:fillRect/>
          </a:stretch>
        </p:blipFill>
        <p:spPr>
          <a:xfrm>
            <a:off x="9144000" y="0"/>
            <a:ext cx="7429500" cy="10287000"/>
          </a:xfrm>
          <a:prstGeom prst="rect">
            <a:avLst/>
          </a:prstGeom>
        </p:spPr>
      </p:pic>
      <p:sp>
        <p:nvSpPr>
          <p:cNvPr id="5" name="AutoShape 5"/>
          <p:cNvSpPr/>
          <p:nvPr/>
        </p:nvSpPr>
        <p:spPr>
          <a:xfrm>
            <a:off x="0" y="0"/>
            <a:ext cx="9144000" cy="5143500"/>
          </a:xfrm>
          <a:prstGeom prst="rect">
            <a:avLst/>
          </a:prstGeom>
          <a:solidFill>
            <a:srgbClr val="1C462E"/>
          </a:solidFill>
        </p:spPr>
      </p:sp>
      <p:grpSp>
        <p:nvGrpSpPr>
          <p:cNvPr id="6" name="Group 6"/>
          <p:cNvGrpSpPr/>
          <p:nvPr/>
        </p:nvGrpSpPr>
        <p:grpSpPr>
          <a:xfrm>
            <a:off x="9144000" y="0"/>
            <a:ext cx="1714500" cy="171450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grpSp>
        <p:nvGrpSpPr>
          <p:cNvPr id="8" name="Group 8"/>
          <p:cNvGrpSpPr/>
          <p:nvPr/>
        </p:nvGrpSpPr>
        <p:grpSpPr>
          <a:xfrm>
            <a:off x="541705" y="154147"/>
            <a:ext cx="8060590" cy="4569342"/>
            <a:chOff x="0" y="0"/>
            <a:chExt cx="10747454" cy="6092456"/>
          </a:xfrm>
        </p:grpSpPr>
        <p:sp>
          <p:nvSpPr>
            <p:cNvPr id="9" name="TextBox 9"/>
            <p:cNvSpPr txBox="1"/>
            <p:nvPr/>
          </p:nvSpPr>
          <p:spPr>
            <a:xfrm>
              <a:off x="0" y="-76200"/>
              <a:ext cx="10747454" cy="494376"/>
            </a:xfrm>
            <a:prstGeom prst="rect">
              <a:avLst/>
            </a:prstGeom>
          </p:spPr>
          <p:txBody>
            <a:bodyPr lIns="0" tIns="0" rIns="0" bIns="0" rtlCol="0" anchor="t">
              <a:spAutoFit/>
            </a:bodyPr>
            <a:lstStyle/>
            <a:p>
              <a:pPr marL="0" lvl="1" indent="0" algn="l">
                <a:lnSpc>
                  <a:spcPts val="3255"/>
                </a:lnSpc>
                <a:spcBef>
                  <a:spcPts val="2441"/>
                </a:spcBef>
              </a:pPr>
              <a:r>
                <a:rPr lang="en-US" sz="2100" spc="126">
                  <a:solidFill>
                    <a:srgbClr val="FFE247"/>
                  </a:solidFill>
                  <a:latin typeface="Inter Bold"/>
                </a:rPr>
                <a:t>ZY3 CLOUD SERVICE PLATFORM</a:t>
              </a:r>
            </a:p>
          </p:txBody>
        </p:sp>
        <p:sp>
          <p:nvSpPr>
            <p:cNvPr id="10" name="TextBox 10"/>
            <p:cNvSpPr txBox="1"/>
            <p:nvPr/>
          </p:nvSpPr>
          <p:spPr>
            <a:xfrm>
              <a:off x="0" y="596063"/>
              <a:ext cx="10747454" cy="5496394"/>
            </a:xfrm>
            <a:prstGeom prst="rect">
              <a:avLst/>
            </a:prstGeom>
          </p:spPr>
          <p:txBody>
            <a:bodyPr lIns="0" tIns="0" rIns="0" bIns="0" rtlCol="0" anchor="t">
              <a:spAutoFit/>
            </a:bodyPr>
            <a:lstStyle/>
            <a:p>
              <a:pPr algn="just">
                <a:lnSpc>
                  <a:spcPts val="2940"/>
                </a:lnSpc>
              </a:pPr>
              <a:r>
                <a:rPr lang="en-US" sz="2100">
                  <a:solidFill>
                    <a:srgbClr val="FFFFFF"/>
                  </a:solidFill>
                  <a:latin typeface="Inter"/>
                </a:rPr>
                <a:t>ZY3 is an advanced remote sensing satellite capable of providing high-resolution stereo and multispectral imagery. ZY3 is equipped with three panchromatic cameras and one multispectral camera (4 bands), which can provide high- resolution stereo imagery and multispectral imagery.</a:t>
              </a:r>
            </a:p>
            <a:p>
              <a:pPr algn="just">
                <a:lnSpc>
                  <a:spcPts val="3150"/>
                </a:lnSpc>
                <a:spcBef>
                  <a:spcPts val="2362"/>
                </a:spcBef>
              </a:pPr>
              <a:r>
                <a:rPr lang="en-US" sz="2100" spc="21">
                  <a:solidFill>
                    <a:srgbClr val="FFFFFF"/>
                  </a:solidFill>
                  <a:latin typeface="Inter"/>
                </a:rPr>
                <a:t>The project is a partnership between the University of Energy and Natural Resources (UENR) and the Satellite Surveying and Mapping Application Centre (SASMAC), National Administration of Surveying, Mapping and Geoinformation (NASG), P.R. China</a:t>
              </a:r>
            </a:p>
          </p:txBody>
        </p:sp>
      </p:grpSp>
      <p:grpSp>
        <p:nvGrpSpPr>
          <p:cNvPr id="11" name="Group 11"/>
          <p:cNvGrpSpPr/>
          <p:nvPr/>
        </p:nvGrpSpPr>
        <p:grpSpPr>
          <a:xfrm>
            <a:off x="6959129" y="4355449"/>
            <a:ext cx="4369741" cy="6501268"/>
            <a:chOff x="0" y="0"/>
            <a:chExt cx="1008817" cy="1500910"/>
          </a:xfrm>
        </p:grpSpPr>
        <p:sp>
          <p:nvSpPr>
            <p:cNvPr id="12" name="Freeform 12"/>
            <p:cNvSpPr/>
            <p:nvPr/>
          </p:nvSpPr>
          <p:spPr>
            <a:xfrm>
              <a:off x="6350" y="6350"/>
              <a:ext cx="996117" cy="1488210"/>
            </a:xfrm>
            <a:custGeom>
              <a:avLst/>
              <a:gdLst/>
              <a:ahLst/>
              <a:cxnLst/>
              <a:rect l="l" t="t" r="r" b="b"/>
              <a:pathLst>
                <a:path w="996117" h="1488210">
                  <a:moveTo>
                    <a:pt x="0" y="0"/>
                  </a:moveTo>
                  <a:lnTo>
                    <a:pt x="996117" y="0"/>
                  </a:lnTo>
                  <a:lnTo>
                    <a:pt x="996117" y="1488210"/>
                  </a:lnTo>
                  <a:lnTo>
                    <a:pt x="0" y="1488210"/>
                  </a:lnTo>
                  <a:close/>
                </a:path>
              </a:pathLst>
            </a:custGeom>
            <a:solidFill>
              <a:srgbClr val="FFFFFF"/>
            </a:solidFill>
          </p:spPr>
        </p:sp>
        <p:sp>
          <p:nvSpPr>
            <p:cNvPr id="13" name="Freeform 13"/>
            <p:cNvSpPr/>
            <p:nvPr/>
          </p:nvSpPr>
          <p:spPr>
            <a:xfrm>
              <a:off x="0" y="0"/>
              <a:ext cx="1008817" cy="1500910"/>
            </a:xfrm>
            <a:custGeom>
              <a:avLst/>
              <a:gdLst/>
              <a:ahLst/>
              <a:cxnLst/>
              <a:rect l="l" t="t" r="r" b="b"/>
              <a:pathLst>
                <a:path w="1008817" h="1500910">
                  <a:moveTo>
                    <a:pt x="6350" y="1500910"/>
                  </a:moveTo>
                  <a:lnTo>
                    <a:pt x="0" y="1500910"/>
                  </a:lnTo>
                  <a:lnTo>
                    <a:pt x="0" y="0"/>
                  </a:lnTo>
                  <a:lnTo>
                    <a:pt x="1008817" y="0"/>
                  </a:lnTo>
                  <a:lnTo>
                    <a:pt x="1008817" y="1500910"/>
                  </a:lnTo>
                  <a:lnTo>
                    <a:pt x="6350" y="1500910"/>
                  </a:lnTo>
                  <a:close/>
                  <a:moveTo>
                    <a:pt x="12700" y="12700"/>
                  </a:moveTo>
                  <a:lnTo>
                    <a:pt x="12700" y="1488210"/>
                  </a:lnTo>
                  <a:lnTo>
                    <a:pt x="996117" y="1488210"/>
                  </a:lnTo>
                  <a:lnTo>
                    <a:pt x="996117" y="12700"/>
                  </a:lnTo>
                  <a:lnTo>
                    <a:pt x="12700" y="12700"/>
                  </a:lnTo>
                  <a:close/>
                </a:path>
              </a:pathLst>
            </a:custGeom>
            <a:solidFill>
              <a:srgbClr val="1C462E"/>
            </a:solidFill>
          </p:spPr>
        </p:sp>
        <p:sp>
          <p:nvSpPr>
            <p:cNvPr id="14" name="Freeform 14"/>
            <p:cNvSpPr/>
            <p:nvPr/>
          </p:nvSpPr>
          <p:spPr>
            <a:xfrm>
              <a:off x="139700" y="140970"/>
              <a:ext cx="728147" cy="1220240"/>
            </a:xfrm>
            <a:custGeom>
              <a:avLst/>
              <a:gdLst/>
              <a:ahLst/>
              <a:cxnLst/>
              <a:rect l="l" t="t" r="r" b="b"/>
              <a:pathLst>
                <a:path w="728147" h="1220240">
                  <a:moveTo>
                    <a:pt x="0" y="0"/>
                  </a:moveTo>
                  <a:lnTo>
                    <a:pt x="728147" y="0"/>
                  </a:lnTo>
                  <a:lnTo>
                    <a:pt x="728147" y="1220240"/>
                  </a:lnTo>
                  <a:lnTo>
                    <a:pt x="0" y="1220240"/>
                  </a:lnTo>
                  <a:close/>
                </a:path>
              </a:pathLst>
            </a:custGeom>
            <a:solidFill>
              <a:srgbClr val="FFFFFF"/>
            </a:solidFill>
          </p:spPr>
        </p:sp>
      </p:grpSp>
      <p:pic>
        <p:nvPicPr>
          <p:cNvPr id="15" name="Picture 15"/>
          <p:cNvPicPr>
            <a:picLocks noChangeAspect="1"/>
          </p:cNvPicPr>
          <p:nvPr/>
        </p:nvPicPr>
        <p:blipFill>
          <a:blip r:embed="rId4"/>
          <a:srcRect/>
          <a:stretch>
            <a:fillRect/>
          </a:stretch>
        </p:blipFill>
        <p:spPr>
          <a:xfrm>
            <a:off x="541705" y="6292857"/>
            <a:ext cx="1654972" cy="1654972"/>
          </a:xfrm>
          <a:prstGeom prst="rect">
            <a:avLst/>
          </a:prstGeom>
        </p:spPr>
      </p:pic>
      <p:pic>
        <p:nvPicPr>
          <p:cNvPr id="16" name="Picture 16"/>
          <p:cNvPicPr>
            <a:picLocks noChangeAspect="1"/>
          </p:cNvPicPr>
          <p:nvPr/>
        </p:nvPicPr>
        <p:blipFill>
          <a:blip r:embed="rId5"/>
          <a:srcRect/>
          <a:stretch>
            <a:fillRect/>
          </a:stretch>
        </p:blipFill>
        <p:spPr>
          <a:xfrm>
            <a:off x="998299" y="8361905"/>
            <a:ext cx="3574306" cy="1792791"/>
          </a:xfrm>
          <a:prstGeom prst="rect">
            <a:avLst/>
          </a:prstGeom>
        </p:spPr>
      </p:pic>
      <p:pic>
        <p:nvPicPr>
          <p:cNvPr id="17" name="Picture 17"/>
          <p:cNvPicPr>
            <a:picLocks noChangeAspect="1"/>
          </p:cNvPicPr>
          <p:nvPr/>
        </p:nvPicPr>
        <p:blipFill>
          <a:blip r:embed="rId6"/>
          <a:srcRect/>
          <a:stretch>
            <a:fillRect/>
          </a:stretch>
        </p:blipFill>
        <p:spPr>
          <a:xfrm>
            <a:off x="2978602" y="6079272"/>
            <a:ext cx="3186796" cy="1914813"/>
          </a:xfrm>
          <a:prstGeom prst="rect">
            <a:avLst/>
          </a:prstGeom>
        </p:spPr>
      </p:pic>
      <p:sp>
        <p:nvSpPr>
          <p:cNvPr id="18" name="TextBox 18"/>
          <p:cNvSpPr txBox="1"/>
          <p:nvPr/>
        </p:nvSpPr>
        <p:spPr>
          <a:xfrm>
            <a:off x="541705" y="5689440"/>
            <a:ext cx="4487495" cy="389832"/>
          </a:xfrm>
          <a:prstGeom prst="rect">
            <a:avLst/>
          </a:prstGeom>
        </p:spPr>
        <p:txBody>
          <a:bodyPr lIns="0" tIns="0" rIns="0" bIns="0" rtlCol="0" anchor="t">
            <a:spAutoFit/>
          </a:bodyPr>
          <a:lstStyle/>
          <a:p>
            <a:pPr marL="0" lvl="1" indent="0">
              <a:lnSpc>
                <a:spcPts val="3255"/>
              </a:lnSpc>
              <a:spcBef>
                <a:spcPts val="2441"/>
              </a:spcBef>
            </a:pPr>
            <a:r>
              <a:rPr lang="en-US" sz="2100" spc="126">
                <a:solidFill>
                  <a:srgbClr val="242424"/>
                </a:solidFill>
                <a:latin typeface="Inter Bold"/>
              </a:rPr>
              <a:t>PARTNERS</a:t>
            </a:r>
          </a:p>
        </p:txBody>
      </p:sp>
      <p:sp>
        <p:nvSpPr>
          <p:cNvPr id="19" name="TextBox 19"/>
          <p:cNvSpPr txBox="1"/>
          <p:nvPr/>
        </p:nvSpPr>
        <p:spPr>
          <a:xfrm>
            <a:off x="9558446" y="599652"/>
            <a:ext cx="885607" cy="543772"/>
          </a:xfrm>
          <a:prstGeom prst="rect">
            <a:avLst/>
          </a:prstGeom>
        </p:spPr>
        <p:txBody>
          <a:bodyPr lIns="0" tIns="0" rIns="0" bIns="0" rtlCol="0" anchor="t">
            <a:spAutoFit/>
          </a:bodyPr>
          <a:lstStyle/>
          <a:p>
            <a:pPr marL="0" lvl="0" indent="0" algn="ctr">
              <a:lnSpc>
                <a:spcPts val="4142"/>
              </a:lnSpc>
              <a:spcBef>
                <a:spcPts val="3106"/>
              </a:spcBef>
            </a:pPr>
            <a:r>
              <a:rPr lang="en-US" sz="3765" u="none" spc="-188">
                <a:solidFill>
                  <a:srgbClr val="242424"/>
                </a:solidFill>
                <a:latin typeface="Inter"/>
              </a:rPr>
              <a:t>08</a:t>
            </a:r>
          </a:p>
        </p:txBody>
      </p:sp>
      <p:grpSp>
        <p:nvGrpSpPr>
          <p:cNvPr id="20" name="Group 20"/>
          <p:cNvGrpSpPr/>
          <p:nvPr/>
        </p:nvGrpSpPr>
        <p:grpSpPr>
          <a:xfrm>
            <a:off x="7173791" y="5677733"/>
            <a:ext cx="3967773" cy="3299066"/>
            <a:chOff x="0" y="0"/>
            <a:chExt cx="5290364" cy="4398755"/>
          </a:xfrm>
        </p:grpSpPr>
        <p:sp>
          <p:nvSpPr>
            <p:cNvPr id="21" name="TextBox 21"/>
            <p:cNvSpPr txBox="1"/>
            <p:nvPr/>
          </p:nvSpPr>
          <p:spPr>
            <a:xfrm>
              <a:off x="0" y="610161"/>
              <a:ext cx="5290364" cy="3788595"/>
            </a:xfrm>
            <a:prstGeom prst="rect">
              <a:avLst/>
            </a:prstGeom>
          </p:spPr>
          <p:txBody>
            <a:bodyPr lIns="0" tIns="0" rIns="0" bIns="0" rtlCol="0" anchor="t">
              <a:spAutoFit/>
            </a:bodyPr>
            <a:lstStyle/>
            <a:p>
              <a:pPr marL="453390" lvl="1" indent="-226695">
                <a:lnSpc>
                  <a:spcPts val="3843"/>
                </a:lnSpc>
                <a:buFont typeface="Arial"/>
                <a:buChar char="•"/>
              </a:pPr>
              <a:r>
                <a:rPr lang="en-US" sz="2100">
                  <a:solidFill>
                    <a:srgbClr val="242424"/>
                  </a:solidFill>
                  <a:latin typeface="Inter"/>
                </a:rPr>
                <a:t>Sensor-Corrected Products(SC Products)</a:t>
              </a:r>
            </a:p>
            <a:p>
              <a:pPr marL="453390" lvl="1" indent="-226695">
                <a:lnSpc>
                  <a:spcPts val="3843"/>
                </a:lnSpc>
                <a:buFont typeface="Arial"/>
                <a:buChar char="•"/>
              </a:pPr>
              <a:r>
                <a:rPr lang="en-US" sz="2100">
                  <a:solidFill>
                    <a:srgbClr val="242424"/>
                  </a:solidFill>
                  <a:latin typeface="Inter"/>
                </a:rPr>
                <a:t>Digital Orthophoto Map(DOM)</a:t>
              </a:r>
            </a:p>
            <a:p>
              <a:pPr marL="453390" lvl="1" indent="-226695">
                <a:lnSpc>
                  <a:spcPts val="3843"/>
                </a:lnSpc>
                <a:buFont typeface="Arial"/>
                <a:buChar char="•"/>
              </a:pPr>
              <a:r>
                <a:rPr lang="en-US" sz="2100">
                  <a:solidFill>
                    <a:srgbClr val="242424"/>
                  </a:solidFill>
                  <a:latin typeface="Inter"/>
                </a:rPr>
                <a:t>Digital Surface Model(DSM)</a:t>
              </a:r>
            </a:p>
            <a:p>
              <a:pPr>
                <a:lnSpc>
                  <a:spcPts val="3843"/>
                </a:lnSpc>
              </a:pPr>
              <a:endParaRPr lang="en-US" sz="2100">
                <a:solidFill>
                  <a:srgbClr val="242424"/>
                </a:solidFill>
                <a:latin typeface="Inter"/>
              </a:endParaRPr>
            </a:p>
          </p:txBody>
        </p:sp>
        <p:sp>
          <p:nvSpPr>
            <p:cNvPr id="22" name="TextBox 22"/>
            <p:cNvSpPr txBox="1"/>
            <p:nvPr/>
          </p:nvSpPr>
          <p:spPr>
            <a:xfrm>
              <a:off x="359182" y="-76200"/>
              <a:ext cx="4535527" cy="494376"/>
            </a:xfrm>
            <a:prstGeom prst="rect">
              <a:avLst/>
            </a:prstGeom>
          </p:spPr>
          <p:txBody>
            <a:bodyPr lIns="0" tIns="0" rIns="0" bIns="0" rtlCol="0" anchor="t">
              <a:spAutoFit/>
            </a:bodyPr>
            <a:lstStyle/>
            <a:p>
              <a:pPr marL="0" lvl="1" indent="0" algn="ctr">
                <a:lnSpc>
                  <a:spcPts val="3255"/>
                </a:lnSpc>
                <a:spcBef>
                  <a:spcPts val="2441"/>
                </a:spcBef>
              </a:pPr>
              <a:r>
                <a:rPr lang="en-US" sz="2100" spc="126">
                  <a:solidFill>
                    <a:srgbClr val="FFE247"/>
                  </a:solidFill>
                  <a:latin typeface="Inter Bold"/>
                </a:rPr>
                <a:t>DATA PRODUCTS</a:t>
              </a:r>
            </a:p>
          </p:txBody>
        </p:sp>
      </p:grpSp>
      <p:sp>
        <p:nvSpPr>
          <p:cNvPr id="23" name="TextBox 23"/>
          <p:cNvSpPr txBox="1"/>
          <p:nvPr/>
        </p:nvSpPr>
        <p:spPr>
          <a:xfrm>
            <a:off x="16922553" y="9313324"/>
            <a:ext cx="958543" cy="269487"/>
          </a:xfrm>
          <a:prstGeom prst="rect">
            <a:avLst/>
          </a:prstGeom>
        </p:spPr>
        <p:txBody>
          <a:bodyPr lIns="0" tIns="0" rIns="0" bIns="0" rtlCol="0" anchor="t">
            <a:spAutoFit/>
          </a:bodyPr>
          <a:lstStyle/>
          <a:p>
            <a:pPr algn="ctr">
              <a:lnSpc>
                <a:spcPts val="2159"/>
              </a:lnSpc>
              <a:spcBef>
                <a:spcPts val="1619"/>
              </a:spcBef>
            </a:pPr>
            <a:r>
              <a:rPr lang="en-US" sz="1799" spc="107">
                <a:solidFill>
                  <a:srgbClr val="242424"/>
                </a:solidFill>
                <a:latin typeface="Inter Bold"/>
              </a:rPr>
              <a:t>15–20</a:t>
            </a:r>
          </a:p>
        </p:txBody>
      </p:sp>
      <p:sp>
        <p:nvSpPr>
          <p:cNvPr id="24" name="TextBox 24"/>
          <p:cNvSpPr txBox="1"/>
          <p:nvPr/>
        </p:nvSpPr>
        <p:spPr>
          <a:xfrm rot="5400000">
            <a:off x="13871843" y="4413968"/>
            <a:ext cx="7002110" cy="203430"/>
          </a:xfrm>
          <a:prstGeom prst="rect">
            <a:avLst/>
          </a:prstGeom>
        </p:spPr>
        <p:txBody>
          <a:bodyPr lIns="0" tIns="0" rIns="0" bIns="0" rtlCol="0" anchor="t">
            <a:spAutoFit/>
          </a:bodyPr>
          <a:lstStyle/>
          <a:p>
            <a:pPr marL="0" lvl="1" indent="0" algn="ctr">
              <a:lnSpc>
                <a:spcPts val="1680"/>
              </a:lnSpc>
              <a:spcBef>
                <a:spcPts val="1260"/>
              </a:spcBef>
            </a:pPr>
            <a:r>
              <a:rPr lang="en-US" sz="1400" spc="210">
                <a:solidFill>
                  <a:srgbClr val="242424"/>
                </a:solidFill>
                <a:latin typeface="Inter"/>
              </a:rPr>
              <a:t>GEO WEEK 2022 GHANA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73500" y="8572500"/>
            <a:ext cx="1714500" cy="1714500"/>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pic>
        <p:nvPicPr>
          <p:cNvPr id="4" name="Picture 4"/>
          <p:cNvPicPr>
            <a:picLocks noChangeAspect="1"/>
          </p:cNvPicPr>
          <p:nvPr/>
        </p:nvPicPr>
        <p:blipFill>
          <a:blip r:embed="rId3"/>
          <a:srcRect r="3703"/>
          <a:stretch>
            <a:fillRect/>
          </a:stretch>
        </p:blipFill>
        <p:spPr>
          <a:xfrm>
            <a:off x="9144000" y="0"/>
            <a:ext cx="7429500" cy="10287000"/>
          </a:xfrm>
          <a:prstGeom prst="rect">
            <a:avLst/>
          </a:prstGeom>
        </p:spPr>
      </p:pic>
      <p:sp>
        <p:nvSpPr>
          <p:cNvPr id="5" name="AutoShape 5"/>
          <p:cNvSpPr/>
          <p:nvPr/>
        </p:nvSpPr>
        <p:spPr>
          <a:xfrm>
            <a:off x="0" y="0"/>
            <a:ext cx="9144000" cy="5143500"/>
          </a:xfrm>
          <a:prstGeom prst="rect">
            <a:avLst/>
          </a:prstGeom>
          <a:solidFill>
            <a:srgbClr val="1C462E"/>
          </a:solidFill>
        </p:spPr>
      </p:sp>
      <p:grpSp>
        <p:nvGrpSpPr>
          <p:cNvPr id="6" name="Group 6"/>
          <p:cNvGrpSpPr/>
          <p:nvPr/>
        </p:nvGrpSpPr>
        <p:grpSpPr>
          <a:xfrm>
            <a:off x="9144000" y="0"/>
            <a:ext cx="1714500" cy="171450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pic>
        <p:nvPicPr>
          <p:cNvPr id="8" name="Picture 8"/>
          <p:cNvPicPr>
            <a:picLocks noChangeAspect="1"/>
          </p:cNvPicPr>
          <p:nvPr/>
        </p:nvPicPr>
        <p:blipFill>
          <a:blip r:embed="rId4"/>
          <a:srcRect/>
          <a:stretch>
            <a:fillRect/>
          </a:stretch>
        </p:blipFill>
        <p:spPr>
          <a:xfrm>
            <a:off x="1855741" y="6084975"/>
            <a:ext cx="2210733" cy="2210733"/>
          </a:xfrm>
          <a:prstGeom prst="rect">
            <a:avLst/>
          </a:prstGeom>
        </p:spPr>
      </p:pic>
      <p:pic>
        <p:nvPicPr>
          <p:cNvPr id="9" name="Picture 9"/>
          <p:cNvPicPr>
            <a:picLocks noChangeAspect="1"/>
          </p:cNvPicPr>
          <p:nvPr/>
        </p:nvPicPr>
        <p:blipFill>
          <a:blip r:embed="rId5"/>
          <a:srcRect/>
          <a:stretch>
            <a:fillRect/>
          </a:stretch>
        </p:blipFill>
        <p:spPr>
          <a:xfrm>
            <a:off x="4752695" y="6084975"/>
            <a:ext cx="2159384" cy="215938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55741" y="8573260"/>
            <a:ext cx="5056338" cy="1480128"/>
          </a:xfrm>
          <a:prstGeom prst="rect">
            <a:avLst/>
          </a:prstGeom>
        </p:spPr>
      </p:pic>
      <p:grpSp>
        <p:nvGrpSpPr>
          <p:cNvPr id="11" name="Group 11"/>
          <p:cNvGrpSpPr/>
          <p:nvPr/>
        </p:nvGrpSpPr>
        <p:grpSpPr>
          <a:xfrm>
            <a:off x="541705" y="1168055"/>
            <a:ext cx="8060590" cy="2705641"/>
            <a:chOff x="0" y="0"/>
            <a:chExt cx="10747454" cy="3607521"/>
          </a:xfrm>
        </p:grpSpPr>
        <p:sp>
          <p:nvSpPr>
            <p:cNvPr id="12" name="TextBox 12"/>
            <p:cNvSpPr txBox="1"/>
            <p:nvPr/>
          </p:nvSpPr>
          <p:spPr>
            <a:xfrm>
              <a:off x="0" y="-76200"/>
              <a:ext cx="10747454" cy="497840"/>
            </a:xfrm>
            <a:prstGeom prst="rect">
              <a:avLst/>
            </a:prstGeom>
          </p:spPr>
          <p:txBody>
            <a:bodyPr lIns="0" tIns="0" rIns="0" bIns="0" rtlCol="0" anchor="t">
              <a:spAutoFit/>
            </a:bodyPr>
            <a:lstStyle/>
            <a:p>
              <a:pPr marL="0" lvl="1" indent="0" algn="l">
                <a:lnSpc>
                  <a:spcPts val="3255"/>
                </a:lnSpc>
                <a:spcBef>
                  <a:spcPts val="2441"/>
                </a:spcBef>
              </a:pPr>
              <a:r>
                <a:rPr lang="en-US" sz="2100" spc="126">
                  <a:solidFill>
                    <a:srgbClr val="FFE247"/>
                  </a:solidFill>
                  <a:latin typeface="Inter Bold"/>
                </a:rPr>
                <a:t>COLOCATION SERVICES-SPIRE PROJECT</a:t>
              </a:r>
            </a:p>
          </p:txBody>
        </p:sp>
        <p:sp>
          <p:nvSpPr>
            <p:cNvPr id="13" name="TextBox 13"/>
            <p:cNvSpPr txBox="1"/>
            <p:nvPr/>
          </p:nvSpPr>
          <p:spPr>
            <a:xfrm>
              <a:off x="0" y="580476"/>
              <a:ext cx="10747454" cy="3027045"/>
            </a:xfrm>
            <a:prstGeom prst="rect">
              <a:avLst/>
            </a:prstGeom>
          </p:spPr>
          <p:txBody>
            <a:bodyPr lIns="0" tIns="0" rIns="0" bIns="0" rtlCol="0" anchor="t">
              <a:spAutoFit/>
            </a:bodyPr>
            <a:lstStyle/>
            <a:p>
              <a:pPr algn="just">
                <a:lnSpc>
                  <a:spcPts val="3150"/>
                </a:lnSpc>
                <a:spcBef>
                  <a:spcPts val="2362"/>
                </a:spcBef>
              </a:pPr>
              <a:r>
                <a:rPr lang="en-US" sz="2100" spc="21">
                  <a:solidFill>
                    <a:srgbClr val="FFFFFF"/>
                  </a:solidFill>
                  <a:latin typeface="Inter"/>
                </a:rPr>
                <a:t>EORIC-UENR is providing colocation services for MEDIA BROADCAST SATELLITE GMBH in Germany to support the SPIRE Mission. </a:t>
              </a:r>
            </a:p>
            <a:p>
              <a:pPr algn="just">
                <a:lnSpc>
                  <a:spcPts val="3150"/>
                </a:lnSpc>
                <a:spcBef>
                  <a:spcPts val="2362"/>
                </a:spcBef>
              </a:pPr>
              <a:r>
                <a:rPr lang="en-US" sz="2100" spc="21">
                  <a:solidFill>
                    <a:srgbClr val="FFFFFF"/>
                  </a:solidFill>
                  <a:latin typeface="Inter"/>
                </a:rPr>
                <a:t>The 1.5-metre antenna collects a rich and unique data set for tracking the oceans, skies and weather 24/7</a:t>
              </a:r>
            </a:p>
          </p:txBody>
        </p:sp>
      </p:grpSp>
      <p:sp>
        <p:nvSpPr>
          <p:cNvPr id="14" name="TextBox 14"/>
          <p:cNvSpPr txBox="1"/>
          <p:nvPr/>
        </p:nvSpPr>
        <p:spPr>
          <a:xfrm>
            <a:off x="16922553" y="9313324"/>
            <a:ext cx="958543" cy="269487"/>
          </a:xfrm>
          <a:prstGeom prst="rect">
            <a:avLst/>
          </a:prstGeom>
        </p:spPr>
        <p:txBody>
          <a:bodyPr lIns="0" tIns="0" rIns="0" bIns="0" rtlCol="0" anchor="t">
            <a:spAutoFit/>
          </a:bodyPr>
          <a:lstStyle/>
          <a:p>
            <a:pPr algn="ctr">
              <a:lnSpc>
                <a:spcPts val="2159"/>
              </a:lnSpc>
              <a:spcBef>
                <a:spcPts val="1619"/>
              </a:spcBef>
            </a:pPr>
            <a:r>
              <a:rPr lang="en-US" sz="1799" spc="107">
                <a:solidFill>
                  <a:srgbClr val="242424"/>
                </a:solidFill>
                <a:latin typeface="Inter Bold"/>
              </a:rPr>
              <a:t>16–20</a:t>
            </a:r>
          </a:p>
        </p:txBody>
      </p:sp>
      <p:sp>
        <p:nvSpPr>
          <p:cNvPr id="15" name="TextBox 15"/>
          <p:cNvSpPr txBox="1"/>
          <p:nvPr/>
        </p:nvSpPr>
        <p:spPr>
          <a:xfrm>
            <a:off x="9558446" y="599652"/>
            <a:ext cx="885607" cy="543772"/>
          </a:xfrm>
          <a:prstGeom prst="rect">
            <a:avLst/>
          </a:prstGeom>
        </p:spPr>
        <p:txBody>
          <a:bodyPr lIns="0" tIns="0" rIns="0" bIns="0" rtlCol="0" anchor="t">
            <a:spAutoFit/>
          </a:bodyPr>
          <a:lstStyle/>
          <a:p>
            <a:pPr marL="0" lvl="0" indent="0" algn="ctr">
              <a:lnSpc>
                <a:spcPts val="4142"/>
              </a:lnSpc>
              <a:spcBef>
                <a:spcPts val="3106"/>
              </a:spcBef>
            </a:pPr>
            <a:r>
              <a:rPr lang="en-US" sz="3765" spc="-188">
                <a:solidFill>
                  <a:srgbClr val="242424"/>
                </a:solidFill>
                <a:latin typeface="Inter"/>
              </a:rPr>
              <a:t>09</a:t>
            </a:r>
          </a:p>
        </p:txBody>
      </p:sp>
      <p:sp>
        <p:nvSpPr>
          <p:cNvPr id="16" name="TextBox 16"/>
          <p:cNvSpPr txBox="1"/>
          <p:nvPr/>
        </p:nvSpPr>
        <p:spPr>
          <a:xfrm>
            <a:off x="351205" y="5307250"/>
            <a:ext cx="4487495" cy="389832"/>
          </a:xfrm>
          <a:prstGeom prst="rect">
            <a:avLst/>
          </a:prstGeom>
        </p:spPr>
        <p:txBody>
          <a:bodyPr lIns="0" tIns="0" rIns="0" bIns="0" rtlCol="0" anchor="t">
            <a:spAutoFit/>
          </a:bodyPr>
          <a:lstStyle/>
          <a:p>
            <a:pPr marL="0" lvl="1" indent="0">
              <a:lnSpc>
                <a:spcPts val="3255"/>
              </a:lnSpc>
              <a:spcBef>
                <a:spcPts val="2441"/>
              </a:spcBef>
            </a:pPr>
            <a:r>
              <a:rPr lang="en-US" sz="2100" spc="126">
                <a:solidFill>
                  <a:srgbClr val="242424"/>
                </a:solidFill>
                <a:latin typeface="Inter Bold"/>
              </a:rPr>
              <a:t>PARTNERS</a:t>
            </a:r>
          </a:p>
        </p:txBody>
      </p:sp>
      <p:sp>
        <p:nvSpPr>
          <p:cNvPr id="17" name="TextBox 17"/>
          <p:cNvSpPr txBox="1"/>
          <p:nvPr/>
        </p:nvSpPr>
        <p:spPr>
          <a:xfrm rot="5400000">
            <a:off x="13871843" y="4413968"/>
            <a:ext cx="7002110" cy="203430"/>
          </a:xfrm>
          <a:prstGeom prst="rect">
            <a:avLst/>
          </a:prstGeom>
        </p:spPr>
        <p:txBody>
          <a:bodyPr lIns="0" tIns="0" rIns="0" bIns="0" rtlCol="0" anchor="t">
            <a:spAutoFit/>
          </a:bodyPr>
          <a:lstStyle/>
          <a:p>
            <a:pPr marL="0" lvl="1" indent="0" algn="ctr">
              <a:lnSpc>
                <a:spcPts val="1680"/>
              </a:lnSpc>
              <a:spcBef>
                <a:spcPts val="1260"/>
              </a:spcBef>
            </a:pPr>
            <a:r>
              <a:rPr lang="en-US" sz="1400" spc="210">
                <a:solidFill>
                  <a:srgbClr val="242424"/>
                </a:solidFill>
                <a:latin typeface="Inter"/>
              </a:rPr>
              <a:t>GEO WEEK 2022 GHANA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73500" y="8572500"/>
            <a:ext cx="1714500" cy="1714500"/>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pic>
        <p:nvPicPr>
          <p:cNvPr id="4" name="Picture 4"/>
          <p:cNvPicPr>
            <a:picLocks noChangeAspect="1"/>
          </p:cNvPicPr>
          <p:nvPr/>
        </p:nvPicPr>
        <p:blipFill>
          <a:blip r:embed="rId3"/>
          <a:srcRect l="1851" r="1851"/>
          <a:stretch>
            <a:fillRect/>
          </a:stretch>
        </p:blipFill>
        <p:spPr>
          <a:xfrm>
            <a:off x="9144000" y="0"/>
            <a:ext cx="7429500" cy="10287000"/>
          </a:xfrm>
          <a:prstGeom prst="rect">
            <a:avLst/>
          </a:prstGeom>
        </p:spPr>
      </p:pic>
      <p:sp>
        <p:nvSpPr>
          <p:cNvPr id="5" name="AutoShape 5"/>
          <p:cNvSpPr/>
          <p:nvPr/>
        </p:nvSpPr>
        <p:spPr>
          <a:xfrm>
            <a:off x="0" y="0"/>
            <a:ext cx="9144000" cy="5143500"/>
          </a:xfrm>
          <a:prstGeom prst="rect">
            <a:avLst/>
          </a:prstGeom>
          <a:solidFill>
            <a:srgbClr val="1C462E"/>
          </a:solidFill>
        </p:spPr>
      </p:sp>
      <p:grpSp>
        <p:nvGrpSpPr>
          <p:cNvPr id="6" name="Group 6"/>
          <p:cNvGrpSpPr/>
          <p:nvPr/>
        </p:nvGrpSpPr>
        <p:grpSpPr>
          <a:xfrm>
            <a:off x="9144000" y="0"/>
            <a:ext cx="1714500" cy="171450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pic>
        <p:nvPicPr>
          <p:cNvPr id="8" name="Picture 8"/>
          <p:cNvPicPr>
            <a:picLocks noChangeAspect="1"/>
          </p:cNvPicPr>
          <p:nvPr/>
        </p:nvPicPr>
        <p:blipFill>
          <a:blip r:embed="rId4"/>
          <a:srcRect/>
          <a:stretch>
            <a:fillRect/>
          </a:stretch>
        </p:blipFill>
        <p:spPr>
          <a:xfrm>
            <a:off x="541705" y="6199372"/>
            <a:ext cx="1654972" cy="1654972"/>
          </a:xfrm>
          <a:prstGeom prst="rect">
            <a:avLst/>
          </a:prstGeom>
        </p:spPr>
      </p:pic>
      <p:pic>
        <p:nvPicPr>
          <p:cNvPr id="9" name="Picture 9"/>
          <p:cNvPicPr>
            <a:picLocks noChangeAspect="1"/>
          </p:cNvPicPr>
          <p:nvPr/>
        </p:nvPicPr>
        <p:blipFill>
          <a:blip r:embed="rId5"/>
          <a:srcRect/>
          <a:stretch>
            <a:fillRect/>
          </a:stretch>
        </p:blipFill>
        <p:spPr>
          <a:xfrm>
            <a:off x="2717657" y="7344209"/>
            <a:ext cx="3099086" cy="1345058"/>
          </a:xfrm>
          <a:prstGeom prst="rect">
            <a:avLst/>
          </a:prstGeom>
        </p:spPr>
      </p:pic>
      <p:pic>
        <p:nvPicPr>
          <p:cNvPr id="10" name="Picture 10"/>
          <p:cNvPicPr>
            <a:picLocks noChangeAspect="1"/>
          </p:cNvPicPr>
          <p:nvPr/>
        </p:nvPicPr>
        <p:blipFill>
          <a:blip r:embed="rId6"/>
          <a:srcRect/>
          <a:stretch>
            <a:fillRect/>
          </a:stretch>
        </p:blipFill>
        <p:spPr>
          <a:xfrm>
            <a:off x="2594952" y="9015412"/>
            <a:ext cx="3610937" cy="1100138"/>
          </a:xfrm>
          <a:prstGeom prst="rect">
            <a:avLst/>
          </a:prstGeom>
        </p:spPr>
      </p:pic>
      <p:pic>
        <p:nvPicPr>
          <p:cNvPr id="11" name="Picture 11"/>
          <p:cNvPicPr>
            <a:picLocks noChangeAspect="1"/>
          </p:cNvPicPr>
          <p:nvPr/>
        </p:nvPicPr>
        <p:blipFill>
          <a:blip r:embed="rId7"/>
          <a:srcRect/>
          <a:stretch>
            <a:fillRect/>
          </a:stretch>
        </p:blipFill>
        <p:spPr>
          <a:xfrm>
            <a:off x="511941" y="8401050"/>
            <a:ext cx="1714500" cy="1714500"/>
          </a:xfrm>
          <a:prstGeom prst="rect">
            <a:avLst/>
          </a:prstGeom>
        </p:spPr>
      </p:pic>
      <p:pic>
        <p:nvPicPr>
          <p:cNvPr id="12" name="Picture 12"/>
          <p:cNvPicPr>
            <a:picLocks noChangeAspect="1"/>
          </p:cNvPicPr>
          <p:nvPr/>
        </p:nvPicPr>
        <p:blipFill>
          <a:blip r:embed="rId8"/>
          <a:srcRect/>
          <a:stretch>
            <a:fillRect/>
          </a:stretch>
        </p:blipFill>
        <p:spPr>
          <a:xfrm>
            <a:off x="2717657" y="6199372"/>
            <a:ext cx="3772439" cy="815922"/>
          </a:xfrm>
          <a:prstGeom prst="rect">
            <a:avLst/>
          </a:prstGeom>
        </p:spPr>
      </p:pic>
      <p:grpSp>
        <p:nvGrpSpPr>
          <p:cNvPr id="13" name="Group 13"/>
          <p:cNvGrpSpPr/>
          <p:nvPr/>
        </p:nvGrpSpPr>
        <p:grpSpPr>
          <a:xfrm>
            <a:off x="541705" y="1123244"/>
            <a:ext cx="8060590" cy="2795262"/>
            <a:chOff x="0" y="0"/>
            <a:chExt cx="10747454" cy="3727017"/>
          </a:xfrm>
        </p:grpSpPr>
        <p:sp>
          <p:nvSpPr>
            <p:cNvPr id="14" name="TextBox 14"/>
            <p:cNvSpPr txBox="1"/>
            <p:nvPr/>
          </p:nvSpPr>
          <p:spPr>
            <a:xfrm>
              <a:off x="0" y="-76200"/>
              <a:ext cx="10747454" cy="497840"/>
            </a:xfrm>
            <a:prstGeom prst="rect">
              <a:avLst/>
            </a:prstGeom>
          </p:spPr>
          <p:txBody>
            <a:bodyPr lIns="0" tIns="0" rIns="0" bIns="0" rtlCol="0" anchor="t">
              <a:spAutoFit/>
            </a:bodyPr>
            <a:lstStyle/>
            <a:p>
              <a:pPr marL="0" lvl="1" indent="0" algn="l">
                <a:lnSpc>
                  <a:spcPts val="3255"/>
                </a:lnSpc>
                <a:spcBef>
                  <a:spcPts val="2441"/>
                </a:spcBef>
              </a:pPr>
              <a:r>
                <a:rPr lang="en-US" sz="2100" spc="126">
                  <a:solidFill>
                    <a:srgbClr val="FFE247"/>
                  </a:solidFill>
                  <a:latin typeface="Inter Bold"/>
                </a:rPr>
                <a:t>CARBON MONITORING TOWER (UPCOMING)</a:t>
              </a:r>
            </a:p>
          </p:txBody>
        </p:sp>
        <p:sp>
          <p:nvSpPr>
            <p:cNvPr id="15" name="TextBox 15"/>
            <p:cNvSpPr txBox="1"/>
            <p:nvPr/>
          </p:nvSpPr>
          <p:spPr>
            <a:xfrm>
              <a:off x="0" y="580476"/>
              <a:ext cx="10747454" cy="3146540"/>
            </a:xfrm>
            <a:prstGeom prst="rect">
              <a:avLst/>
            </a:prstGeom>
          </p:spPr>
          <p:txBody>
            <a:bodyPr lIns="0" tIns="0" rIns="0" bIns="0" rtlCol="0" anchor="t">
              <a:spAutoFit/>
            </a:bodyPr>
            <a:lstStyle/>
            <a:p>
              <a:pPr algn="just">
                <a:lnSpc>
                  <a:spcPts val="3150"/>
                </a:lnSpc>
                <a:spcBef>
                  <a:spcPts val="2362"/>
                </a:spcBef>
              </a:pPr>
              <a:r>
                <a:rPr lang="en-US" sz="2100" spc="21">
                  <a:solidFill>
                    <a:srgbClr val="FFFFFF"/>
                  </a:solidFill>
                  <a:latin typeface="Inter"/>
                </a:rPr>
                <a:t>The project is a cooperation between the University of Energy and Natural Resources in Sunyani, Ghana and the Global Change Research Institute, Czech Academy of Sciences, The Czech Republic. The project site will be a national asset to support climate change research and national efforts in addressing and reporting on SDG Goal 13 – Climate Action</a:t>
              </a:r>
            </a:p>
          </p:txBody>
        </p:sp>
      </p:grpSp>
      <p:sp>
        <p:nvSpPr>
          <p:cNvPr id="16" name="TextBox 16"/>
          <p:cNvSpPr txBox="1"/>
          <p:nvPr/>
        </p:nvSpPr>
        <p:spPr>
          <a:xfrm>
            <a:off x="351205" y="5307250"/>
            <a:ext cx="4487495" cy="389832"/>
          </a:xfrm>
          <a:prstGeom prst="rect">
            <a:avLst/>
          </a:prstGeom>
        </p:spPr>
        <p:txBody>
          <a:bodyPr lIns="0" tIns="0" rIns="0" bIns="0" rtlCol="0" anchor="t">
            <a:spAutoFit/>
          </a:bodyPr>
          <a:lstStyle/>
          <a:p>
            <a:pPr marL="0" lvl="1" indent="0">
              <a:lnSpc>
                <a:spcPts val="3255"/>
              </a:lnSpc>
              <a:spcBef>
                <a:spcPts val="2441"/>
              </a:spcBef>
            </a:pPr>
            <a:r>
              <a:rPr lang="en-US" sz="2100" spc="126">
                <a:solidFill>
                  <a:srgbClr val="242424"/>
                </a:solidFill>
                <a:latin typeface="Inter Bold"/>
              </a:rPr>
              <a:t>PARTNERS</a:t>
            </a:r>
          </a:p>
        </p:txBody>
      </p:sp>
      <p:sp>
        <p:nvSpPr>
          <p:cNvPr id="17" name="TextBox 17"/>
          <p:cNvSpPr txBox="1"/>
          <p:nvPr/>
        </p:nvSpPr>
        <p:spPr>
          <a:xfrm>
            <a:off x="16922553" y="9313324"/>
            <a:ext cx="958543" cy="269487"/>
          </a:xfrm>
          <a:prstGeom prst="rect">
            <a:avLst/>
          </a:prstGeom>
        </p:spPr>
        <p:txBody>
          <a:bodyPr lIns="0" tIns="0" rIns="0" bIns="0" rtlCol="0" anchor="t">
            <a:spAutoFit/>
          </a:bodyPr>
          <a:lstStyle/>
          <a:p>
            <a:pPr algn="ctr">
              <a:lnSpc>
                <a:spcPts val="2159"/>
              </a:lnSpc>
              <a:spcBef>
                <a:spcPts val="1619"/>
              </a:spcBef>
            </a:pPr>
            <a:r>
              <a:rPr lang="en-US" sz="1799" spc="107">
                <a:solidFill>
                  <a:srgbClr val="242424"/>
                </a:solidFill>
                <a:latin typeface="Inter Bold"/>
              </a:rPr>
              <a:t>17–20</a:t>
            </a:r>
          </a:p>
        </p:txBody>
      </p:sp>
      <p:sp>
        <p:nvSpPr>
          <p:cNvPr id="18" name="TextBox 18"/>
          <p:cNvSpPr txBox="1"/>
          <p:nvPr/>
        </p:nvSpPr>
        <p:spPr>
          <a:xfrm>
            <a:off x="9558446" y="599652"/>
            <a:ext cx="885607" cy="543772"/>
          </a:xfrm>
          <a:prstGeom prst="rect">
            <a:avLst/>
          </a:prstGeom>
        </p:spPr>
        <p:txBody>
          <a:bodyPr lIns="0" tIns="0" rIns="0" bIns="0" rtlCol="0" anchor="t">
            <a:spAutoFit/>
          </a:bodyPr>
          <a:lstStyle/>
          <a:p>
            <a:pPr marL="0" lvl="0" indent="0" algn="ctr">
              <a:lnSpc>
                <a:spcPts val="4142"/>
              </a:lnSpc>
              <a:spcBef>
                <a:spcPts val="3106"/>
              </a:spcBef>
            </a:pPr>
            <a:r>
              <a:rPr lang="en-US" sz="3765" spc="-188">
                <a:solidFill>
                  <a:srgbClr val="242424"/>
                </a:solidFill>
                <a:latin typeface="Inter"/>
              </a:rPr>
              <a:t>09</a:t>
            </a:r>
          </a:p>
        </p:txBody>
      </p:sp>
      <p:pic>
        <p:nvPicPr>
          <p:cNvPr id="19" name="Picture 19"/>
          <p:cNvPicPr>
            <a:picLocks noChangeAspect="1"/>
          </p:cNvPicPr>
          <p:nvPr/>
        </p:nvPicPr>
        <p:blipFill>
          <a:blip r:embed="rId9"/>
          <a:srcRect/>
          <a:stretch>
            <a:fillRect/>
          </a:stretch>
        </p:blipFill>
        <p:spPr>
          <a:xfrm>
            <a:off x="6490096" y="7344209"/>
            <a:ext cx="2283661" cy="1244084"/>
          </a:xfrm>
          <a:prstGeom prst="rect">
            <a:avLst/>
          </a:prstGeom>
        </p:spPr>
      </p:pic>
      <p:sp>
        <p:nvSpPr>
          <p:cNvPr id="20" name="TextBox 20"/>
          <p:cNvSpPr txBox="1"/>
          <p:nvPr/>
        </p:nvSpPr>
        <p:spPr>
          <a:xfrm rot="5400000">
            <a:off x="13871843" y="4413968"/>
            <a:ext cx="7002110" cy="203430"/>
          </a:xfrm>
          <a:prstGeom prst="rect">
            <a:avLst/>
          </a:prstGeom>
        </p:spPr>
        <p:txBody>
          <a:bodyPr lIns="0" tIns="0" rIns="0" bIns="0" rtlCol="0" anchor="t">
            <a:spAutoFit/>
          </a:bodyPr>
          <a:lstStyle/>
          <a:p>
            <a:pPr marL="0" lvl="1" indent="0" algn="ctr">
              <a:lnSpc>
                <a:spcPts val="1680"/>
              </a:lnSpc>
              <a:spcBef>
                <a:spcPts val="1260"/>
              </a:spcBef>
            </a:pPr>
            <a:r>
              <a:rPr lang="en-US" sz="1400" spc="210">
                <a:solidFill>
                  <a:srgbClr val="242424"/>
                </a:solidFill>
                <a:latin typeface="Inter"/>
              </a:rPr>
              <a:t>GEO WEEK 2022 GHANA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73500" y="8572500"/>
            <a:ext cx="1714500" cy="1714500"/>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pic>
        <p:nvPicPr>
          <p:cNvPr id="4" name="Picture 4"/>
          <p:cNvPicPr>
            <a:picLocks noChangeAspect="1"/>
          </p:cNvPicPr>
          <p:nvPr/>
        </p:nvPicPr>
        <p:blipFill>
          <a:blip r:embed="rId3"/>
          <a:srcRect l="42821" r="17185"/>
          <a:stretch>
            <a:fillRect/>
          </a:stretch>
        </p:blipFill>
        <p:spPr>
          <a:xfrm>
            <a:off x="9144000" y="0"/>
            <a:ext cx="7429500" cy="10287000"/>
          </a:xfrm>
          <a:prstGeom prst="rect">
            <a:avLst/>
          </a:prstGeom>
        </p:spPr>
      </p:pic>
      <p:sp>
        <p:nvSpPr>
          <p:cNvPr id="5" name="AutoShape 5"/>
          <p:cNvSpPr/>
          <p:nvPr/>
        </p:nvSpPr>
        <p:spPr>
          <a:xfrm>
            <a:off x="0" y="0"/>
            <a:ext cx="9144000" cy="5143500"/>
          </a:xfrm>
          <a:prstGeom prst="rect">
            <a:avLst/>
          </a:prstGeom>
          <a:solidFill>
            <a:srgbClr val="1C462E"/>
          </a:solidFill>
        </p:spPr>
      </p:sp>
      <p:grpSp>
        <p:nvGrpSpPr>
          <p:cNvPr id="6" name="Group 6"/>
          <p:cNvGrpSpPr/>
          <p:nvPr/>
        </p:nvGrpSpPr>
        <p:grpSpPr>
          <a:xfrm>
            <a:off x="9144000" y="0"/>
            <a:ext cx="1714500" cy="171450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pic>
        <p:nvPicPr>
          <p:cNvPr id="8" name="Picture 8"/>
          <p:cNvPicPr>
            <a:picLocks noChangeAspect="1"/>
          </p:cNvPicPr>
          <p:nvPr/>
        </p:nvPicPr>
        <p:blipFill>
          <a:blip r:embed="rId4"/>
          <a:srcRect/>
          <a:stretch>
            <a:fillRect/>
          </a:stretch>
        </p:blipFill>
        <p:spPr>
          <a:xfrm rot="1047526">
            <a:off x="5512618" y="4280731"/>
            <a:ext cx="7721960" cy="3909242"/>
          </a:xfrm>
          <a:prstGeom prst="rect">
            <a:avLst/>
          </a:prstGeom>
        </p:spPr>
      </p:pic>
      <p:grpSp>
        <p:nvGrpSpPr>
          <p:cNvPr id="9" name="Group 9"/>
          <p:cNvGrpSpPr/>
          <p:nvPr/>
        </p:nvGrpSpPr>
        <p:grpSpPr>
          <a:xfrm>
            <a:off x="541705" y="1522861"/>
            <a:ext cx="8060590" cy="1996028"/>
            <a:chOff x="0" y="0"/>
            <a:chExt cx="10747454" cy="2661371"/>
          </a:xfrm>
        </p:grpSpPr>
        <p:sp>
          <p:nvSpPr>
            <p:cNvPr id="10" name="TextBox 10"/>
            <p:cNvSpPr txBox="1"/>
            <p:nvPr/>
          </p:nvSpPr>
          <p:spPr>
            <a:xfrm>
              <a:off x="0" y="-76200"/>
              <a:ext cx="10747454" cy="494376"/>
            </a:xfrm>
            <a:prstGeom prst="rect">
              <a:avLst/>
            </a:prstGeom>
          </p:spPr>
          <p:txBody>
            <a:bodyPr lIns="0" tIns="0" rIns="0" bIns="0" rtlCol="0" anchor="t">
              <a:spAutoFit/>
            </a:bodyPr>
            <a:lstStyle/>
            <a:p>
              <a:pPr marL="0" lvl="1" indent="0" algn="l">
                <a:lnSpc>
                  <a:spcPts val="3255"/>
                </a:lnSpc>
                <a:spcBef>
                  <a:spcPts val="2441"/>
                </a:spcBef>
              </a:pPr>
              <a:r>
                <a:rPr lang="en-US" sz="2100" spc="126">
                  <a:solidFill>
                    <a:srgbClr val="FFE247"/>
                  </a:solidFill>
                  <a:latin typeface="Inter Bold"/>
                </a:rPr>
                <a:t>UNMANNED AERIAL SYSTEMS</a:t>
              </a:r>
            </a:p>
          </p:txBody>
        </p:sp>
        <p:sp>
          <p:nvSpPr>
            <p:cNvPr id="11" name="TextBox 11"/>
            <p:cNvSpPr txBox="1"/>
            <p:nvPr/>
          </p:nvSpPr>
          <p:spPr>
            <a:xfrm>
              <a:off x="0" y="577013"/>
              <a:ext cx="10747454" cy="2084359"/>
            </a:xfrm>
            <a:prstGeom prst="rect">
              <a:avLst/>
            </a:prstGeom>
          </p:spPr>
          <p:txBody>
            <a:bodyPr lIns="0" tIns="0" rIns="0" bIns="0" rtlCol="0" anchor="t">
              <a:spAutoFit/>
            </a:bodyPr>
            <a:lstStyle/>
            <a:p>
              <a:pPr algn="just">
                <a:lnSpc>
                  <a:spcPts val="3150"/>
                </a:lnSpc>
                <a:spcBef>
                  <a:spcPts val="2362"/>
                </a:spcBef>
              </a:pPr>
              <a:r>
                <a:rPr lang="en-US" sz="2100" spc="21">
                  <a:solidFill>
                    <a:srgbClr val="FFFFFF"/>
                  </a:solidFill>
                  <a:latin typeface="Inter"/>
                </a:rPr>
                <a:t>Unmanned Aerial Systems for remote sensing, precision agriculture. We also provide consultancy and a range of courses for those individuals looking to use drones for a variety of purposes.</a:t>
              </a:r>
            </a:p>
          </p:txBody>
        </p:sp>
      </p:grpSp>
      <p:grpSp>
        <p:nvGrpSpPr>
          <p:cNvPr id="12" name="Group 12"/>
          <p:cNvGrpSpPr/>
          <p:nvPr/>
        </p:nvGrpSpPr>
        <p:grpSpPr>
          <a:xfrm>
            <a:off x="179755" y="6015644"/>
            <a:ext cx="3621664" cy="3704933"/>
            <a:chOff x="0" y="0"/>
            <a:chExt cx="4828885" cy="4939911"/>
          </a:xfrm>
        </p:grpSpPr>
        <p:sp>
          <p:nvSpPr>
            <p:cNvPr id="13" name="TextBox 13"/>
            <p:cNvSpPr txBox="1"/>
            <p:nvPr/>
          </p:nvSpPr>
          <p:spPr>
            <a:xfrm>
              <a:off x="206699" y="-76200"/>
              <a:ext cx="4415487" cy="494376"/>
            </a:xfrm>
            <a:prstGeom prst="rect">
              <a:avLst/>
            </a:prstGeom>
          </p:spPr>
          <p:txBody>
            <a:bodyPr lIns="0" tIns="0" rIns="0" bIns="0" rtlCol="0" anchor="t">
              <a:spAutoFit/>
            </a:bodyPr>
            <a:lstStyle/>
            <a:p>
              <a:pPr marL="0" lvl="1" indent="0" algn="ctr">
                <a:lnSpc>
                  <a:spcPts val="3255"/>
                </a:lnSpc>
                <a:spcBef>
                  <a:spcPts val="2441"/>
                </a:spcBef>
              </a:pPr>
              <a:r>
                <a:rPr lang="en-US" sz="2100" spc="126">
                  <a:solidFill>
                    <a:srgbClr val="242424"/>
                  </a:solidFill>
                  <a:latin typeface="Inter Bold"/>
                </a:rPr>
                <a:t>BASIC MODULE</a:t>
              </a:r>
            </a:p>
          </p:txBody>
        </p:sp>
        <p:sp>
          <p:nvSpPr>
            <p:cNvPr id="14" name="TextBox 14"/>
            <p:cNvSpPr txBox="1"/>
            <p:nvPr/>
          </p:nvSpPr>
          <p:spPr>
            <a:xfrm>
              <a:off x="0" y="513661"/>
              <a:ext cx="4828885" cy="4426250"/>
            </a:xfrm>
            <a:prstGeom prst="rect">
              <a:avLst/>
            </a:prstGeom>
          </p:spPr>
          <p:txBody>
            <a:bodyPr lIns="0" tIns="0" rIns="0" bIns="0" rtlCol="0" anchor="t">
              <a:spAutoFit/>
            </a:bodyPr>
            <a:lstStyle/>
            <a:p>
              <a:pPr marL="345440" lvl="1" indent="-172720">
                <a:lnSpc>
                  <a:spcPts val="3408"/>
                </a:lnSpc>
                <a:buFont typeface="Arial"/>
                <a:buChar char="•"/>
              </a:pPr>
              <a:r>
                <a:rPr lang="en-US" sz="1600" spc="16">
                  <a:solidFill>
                    <a:srgbClr val="242424"/>
                  </a:solidFill>
                  <a:latin typeface="Inter"/>
                </a:rPr>
                <a:t>Drone Technology Background</a:t>
              </a:r>
            </a:p>
            <a:p>
              <a:pPr marL="345440" lvl="1" indent="-172720">
                <a:lnSpc>
                  <a:spcPts val="3408"/>
                </a:lnSpc>
                <a:buFont typeface="Arial"/>
                <a:buChar char="•"/>
              </a:pPr>
              <a:r>
                <a:rPr lang="en-US" sz="1600" spc="16">
                  <a:solidFill>
                    <a:srgbClr val="242424"/>
                  </a:solidFill>
                  <a:latin typeface="Inter"/>
                </a:rPr>
                <a:t>Full Day Training with Flight Time</a:t>
              </a:r>
            </a:p>
            <a:p>
              <a:pPr marL="345440" lvl="1" indent="-172720">
                <a:lnSpc>
                  <a:spcPts val="3408"/>
                </a:lnSpc>
                <a:buFont typeface="Arial"/>
                <a:buChar char="•"/>
              </a:pPr>
              <a:r>
                <a:rPr lang="en-US" sz="1600" spc="16">
                  <a:solidFill>
                    <a:srgbClr val="242424"/>
                  </a:solidFill>
                  <a:latin typeface="Inter"/>
                </a:rPr>
                <a:t>Drone Simulation Training</a:t>
              </a:r>
            </a:p>
            <a:p>
              <a:pPr marL="345440" lvl="1" indent="-172720">
                <a:lnSpc>
                  <a:spcPts val="3408"/>
                </a:lnSpc>
                <a:buFont typeface="Arial"/>
                <a:buChar char="•"/>
              </a:pPr>
              <a:r>
                <a:rPr lang="en-US" sz="1600" spc="16">
                  <a:solidFill>
                    <a:srgbClr val="242424"/>
                  </a:solidFill>
                  <a:latin typeface="Inter"/>
                </a:rPr>
                <a:t>Learn to Fly Before</a:t>
              </a:r>
            </a:p>
            <a:p>
              <a:pPr marL="345440" lvl="1" indent="-172720">
                <a:lnSpc>
                  <a:spcPts val="3408"/>
                </a:lnSpc>
                <a:buFont typeface="Arial"/>
                <a:buChar char="•"/>
              </a:pPr>
              <a:r>
                <a:rPr lang="en-US" sz="1600" spc="16">
                  <a:solidFill>
                    <a:srgbClr val="242424"/>
                  </a:solidFill>
                  <a:latin typeface="Inter"/>
                </a:rPr>
                <a:t>Be Ready to Turn Your Hobby into a Profession</a:t>
              </a:r>
            </a:p>
            <a:p>
              <a:pPr marL="345440" lvl="1" indent="-172720">
                <a:lnSpc>
                  <a:spcPts val="3408"/>
                </a:lnSpc>
                <a:buFont typeface="Arial"/>
                <a:buChar char="•"/>
              </a:pPr>
              <a:r>
                <a:rPr lang="en-US" sz="1600" spc="16">
                  <a:solidFill>
                    <a:srgbClr val="242424"/>
                  </a:solidFill>
                  <a:latin typeface="Inter"/>
                </a:rPr>
                <a:t>Learn the Rules for Safe and Legal Professional Flights</a:t>
              </a:r>
            </a:p>
          </p:txBody>
        </p:sp>
      </p:grpSp>
      <p:sp>
        <p:nvSpPr>
          <p:cNvPr id="15" name="TextBox 15"/>
          <p:cNvSpPr txBox="1"/>
          <p:nvPr/>
        </p:nvSpPr>
        <p:spPr>
          <a:xfrm>
            <a:off x="9558446" y="599652"/>
            <a:ext cx="885607" cy="543772"/>
          </a:xfrm>
          <a:prstGeom prst="rect">
            <a:avLst/>
          </a:prstGeom>
        </p:spPr>
        <p:txBody>
          <a:bodyPr lIns="0" tIns="0" rIns="0" bIns="0" rtlCol="0" anchor="t">
            <a:spAutoFit/>
          </a:bodyPr>
          <a:lstStyle/>
          <a:p>
            <a:pPr marL="0" lvl="0" indent="0" algn="ctr">
              <a:lnSpc>
                <a:spcPts val="4142"/>
              </a:lnSpc>
              <a:spcBef>
                <a:spcPts val="3106"/>
              </a:spcBef>
            </a:pPr>
            <a:r>
              <a:rPr lang="en-US" sz="3765" spc="-188">
                <a:solidFill>
                  <a:srgbClr val="242424"/>
                </a:solidFill>
                <a:latin typeface="Inter"/>
              </a:rPr>
              <a:t>10</a:t>
            </a:r>
          </a:p>
        </p:txBody>
      </p:sp>
      <p:grpSp>
        <p:nvGrpSpPr>
          <p:cNvPr id="16" name="Group 16"/>
          <p:cNvGrpSpPr/>
          <p:nvPr/>
        </p:nvGrpSpPr>
        <p:grpSpPr>
          <a:xfrm>
            <a:off x="4049069" y="5809931"/>
            <a:ext cx="4275259" cy="1583456"/>
            <a:chOff x="0" y="0"/>
            <a:chExt cx="5700345" cy="2111275"/>
          </a:xfrm>
        </p:grpSpPr>
        <p:sp>
          <p:nvSpPr>
            <p:cNvPr id="17" name="TextBox 17"/>
            <p:cNvSpPr txBox="1"/>
            <p:nvPr/>
          </p:nvSpPr>
          <p:spPr>
            <a:xfrm>
              <a:off x="244002" y="-76200"/>
              <a:ext cx="5212342" cy="494376"/>
            </a:xfrm>
            <a:prstGeom prst="rect">
              <a:avLst/>
            </a:prstGeom>
          </p:spPr>
          <p:txBody>
            <a:bodyPr lIns="0" tIns="0" rIns="0" bIns="0" rtlCol="0" anchor="t">
              <a:spAutoFit/>
            </a:bodyPr>
            <a:lstStyle/>
            <a:p>
              <a:pPr marL="0" lvl="1" indent="0" algn="ctr">
                <a:lnSpc>
                  <a:spcPts val="3255"/>
                </a:lnSpc>
                <a:spcBef>
                  <a:spcPts val="2441"/>
                </a:spcBef>
              </a:pPr>
              <a:r>
                <a:rPr lang="en-US" sz="2100" spc="126">
                  <a:solidFill>
                    <a:srgbClr val="242424"/>
                  </a:solidFill>
                  <a:latin typeface="Inter Bold"/>
                </a:rPr>
                <a:t>PROFESSIONAL</a:t>
              </a:r>
            </a:p>
          </p:txBody>
        </p:sp>
        <p:sp>
          <p:nvSpPr>
            <p:cNvPr id="18" name="TextBox 18"/>
            <p:cNvSpPr txBox="1"/>
            <p:nvPr/>
          </p:nvSpPr>
          <p:spPr>
            <a:xfrm>
              <a:off x="0" y="513661"/>
              <a:ext cx="5700345" cy="1597614"/>
            </a:xfrm>
            <a:prstGeom prst="rect">
              <a:avLst/>
            </a:prstGeom>
          </p:spPr>
          <p:txBody>
            <a:bodyPr lIns="0" tIns="0" rIns="0" bIns="0" rtlCol="0" anchor="t">
              <a:spAutoFit/>
            </a:bodyPr>
            <a:lstStyle/>
            <a:p>
              <a:pPr marL="345440" lvl="1" indent="-172720">
                <a:lnSpc>
                  <a:spcPts val="3408"/>
                </a:lnSpc>
                <a:buFont typeface="Arial"/>
                <a:buChar char="•"/>
              </a:pPr>
              <a:r>
                <a:rPr lang="en-US" sz="1600" spc="16">
                  <a:solidFill>
                    <a:srgbClr val="242424"/>
                  </a:solidFill>
                  <a:latin typeface="Inter"/>
                </a:rPr>
                <a:t>Contact us for more information:</a:t>
              </a:r>
            </a:p>
            <a:p>
              <a:pPr marL="345440" lvl="1" indent="-172720">
                <a:lnSpc>
                  <a:spcPts val="3408"/>
                </a:lnSpc>
                <a:buFont typeface="Arial"/>
                <a:buChar char="•"/>
              </a:pPr>
              <a:r>
                <a:rPr lang="en-US" sz="1600" spc="16">
                  <a:solidFill>
                    <a:srgbClr val="242424"/>
                  </a:solidFill>
                  <a:latin typeface="Inter"/>
                </a:rPr>
                <a:t>eoric@uenr.edu.gh</a:t>
              </a:r>
            </a:p>
            <a:p>
              <a:pPr marL="345440" lvl="1" indent="-172720">
                <a:lnSpc>
                  <a:spcPts val="3408"/>
                </a:lnSpc>
                <a:buFont typeface="Arial"/>
                <a:buChar char="•"/>
              </a:pPr>
              <a:r>
                <a:rPr lang="en-US" sz="1600" spc="16">
                  <a:solidFill>
                    <a:srgbClr val="242424"/>
                  </a:solidFill>
                  <a:latin typeface="Inter"/>
                </a:rPr>
                <a:t>https://eoric.uenr.edu.gh/</a:t>
              </a:r>
            </a:p>
          </p:txBody>
        </p:sp>
      </p:grpSp>
      <p:grpSp>
        <p:nvGrpSpPr>
          <p:cNvPr id="19" name="Group 19"/>
          <p:cNvGrpSpPr/>
          <p:nvPr/>
        </p:nvGrpSpPr>
        <p:grpSpPr>
          <a:xfrm>
            <a:off x="4049069" y="7712826"/>
            <a:ext cx="4275259" cy="2007752"/>
            <a:chOff x="0" y="0"/>
            <a:chExt cx="5700345" cy="2677002"/>
          </a:xfrm>
        </p:grpSpPr>
        <p:sp>
          <p:nvSpPr>
            <p:cNvPr id="20" name="TextBox 20"/>
            <p:cNvSpPr txBox="1"/>
            <p:nvPr/>
          </p:nvSpPr>
          <p:spPr>
            <a:xfrm>
              <a:off x="244002" y="-76200"/>
              <a:ext cx="5212342" cy="494376"/>
            </a:xfrm>
            <a:prstGeom prst="rect">
              <a:avLst/>
            </a:prstGeom>
          </p:spPr>
          <p:txBody>
            <a:bodyPr lIns="0" tIns="0" rIns="0" bIns="0" rtlCol="0" anchor="t">
              <a:spAutoFit/>
            </a:bodyPr>
            <a:lstStyle/>
            <a:p>
              <a:pPr marL="0" lvl="1" indent="0" algn="ctr">
                <a:lnSpc>
                  <a:spcPts val="3255"/>
                </a:lnSpc>
                <a:spcBef>
                  <a:spcPts val="2441"/>
                </a:spcBef>
              </a:pPr>
              <a:r>
                <a:rPr lang="en-US" sz="2100" spc="126">
                  <a:solidFill>
                    <a:srgbClr val="242424"/>
                  </a:solidFill>
                  <a:latin typeface="Inter Bold"/>
                </a:rPr>
                <a:t>SPECIALIZED</a:t>
              </a:r>
            </a:p>
          </p:txBody>
        </p:sp>
        <p:sp>
          <p:nvSpPr>
            <p:cNvPr id="21" name="TextBox 21"/>
            <p:cNvSpPr txBox="1"/>
            <p:nvPr/>
          </p:nvSpPr>
          <p:spPr>
            <a:xfrm>
              <a:off x="0" y="513661"/>
              <a:ext cx="5700345" cy="2163341"/>
            </a:xfrm>
            <a:prstGeom prst="rect">
              <a:avLst/>
            </a:prstGeom>
          </p:spPr>
          <p:txBody>
            <a:bodyPr lIns="0" tIns="0" rIns="0" bIns="0" rtlCol="0" anchor="t">
              <a:spAutoFit/>
            </a:bodyPr>
            <a:lstStyle/>
            <a:p>
              <a:pPr marL="345440" lvl="1" indent="-172720">
                <a:lnSpc>
                  <a:spcPts val="3408"/>
                </a:lnSpc>
                <a:buFont typeface="Arial"/>
                <a:buChar char="•"/>
              </a:pPr>
              <a:r>
                <a:rPr lang="en-US" sz="1600" spc="16">
                  <a:solidFill>
                    <a:srgbClr val="242424"/>
                  </a:solidFill>
                  <a:latin typeface="Inter"/>
                </a:rPr>
                <a:t>Drone Mapping &amp; Surveying</a:t>
              </a:r>
            </a:p>
            <a:p>
              <a:pPr marL="345440" lvl="1" indent="-172720">
                <a:lnSpc>
                  <a:spcPts val="3408"/>
                </a:lnSpc>
                <a:buFont typeface="Arial"/>
                <a:buChar char="•"/>
              </a:pPr>
              <a:r>
                <a:rPr lang="en-US" sz="1600" spc="16">
                  <a:solidFill>
                    <a:srgbClr val="242424"/>
                  </a:solidFill>
                  <a:latin typeface="Inter"/>
                </a:rPr>
                <a:t>3D modelling</a:t>
              </a:r>
            </a:p>
            <a:p>
              <a:pPr marL="345440" lvl="1" indent="-172720">
                <a:lnSpc>
                  <a:spcPts val="3408"/>
                </a:lnSpc>
                <a:buFont typeface="Arial"/>
                <a:buChar char="•"/>
              </a:pPr>
              <a:r>
                <a:rPr lang="en-US" sz="1600" spc="16">
                  <a:solidFill>
                    <a:srgbClr val="242424"/>
                  </a:solidFill>
                  <a:latin typeface="Inter"/>
                </a:rPr>
                <a:t>Precision Agriculture</a:t>
              </a:r>
            </a:p>
            <a:p>
              <a:pPr marL="345440" lvl="1" indent="-172720">
                <a:lnSpc>
                  <a:spcPts val="3408"/>
                </a:lnSpc>
                <a:buFont typeface="Arial"/>
                <a:buChar char="•"/>
              </a:pPr>
              <a:r>
                <a:rPr lang="en-US" sz="1600" spc="16">
                  <a:solidFill>
                    <a:srgbClr val="242424"/>
                  </a:solidFill>
                  <a:latin typeface="Inter"/>
                </a:rPr>
                <a:t>Drone Assembly and Repairs</a:t>
              </a:r>
            </a:p>
          </p:txBody>
        </p:sp>
      </p:grpSp>
      <p:sp>
        <p:nvSpPr>
          <p:cNvPr id="22" name="TextBox 22"/>
          <p:cNvSpPr txBox="1"/>
          <p:nvPr/>
        </p:nvSpPr>
        <p:spPr>
          <a:xfrm>
            <a:off x="2498780" y="5229537"/>
            <a:ext cx="2605277" cy="389832"/>
          </a:xfrm>
          <a:prstGeom prst="rect">
            <a:avLst/>
          </a:prstGeom>
        </p:spPr>
        <p:txBody>
          <a:bodyPr lIns="0" tIns="0" rIns="0" bIns="0" rtlCol="0" anchor="t">
            <a:spAutoFit/>
          </a:bodyPr>
          <a:lstStyle/>
          <a:p>
            <a:pPr marL="0" lvl="1" indent="0" algn="ctr">
              <a:lnSpc>
                <a:spcPts val="3255"/>
              </a:lnSpc>
              <a:spcBef>
                <a:spcPts val="2441"/>
              </a:spcBef>
            </a:pPr>
            <a:r>
              <a:rPr lang="en-US" sz="2100" spc="126">
                <a:solidFill>
                  <a:srgbClr val="242424"/>
                </a:solidFill>
                <a:latin typeface="Inter Bold"/>
              </a:rPr>
              <a:t>MODULES</a:t>
            </a:r>
          </a:p>
        </p:txBody>
      </p:sp>
      <p:sp>
        <p:nvSpPr>
          <p:cNvPr id="23" name="TextBox 23"/>
          <p:cNvSpPr txBox="1"/>
          <p:nvPr/>
        </p:nvSpPr>
        <p:spPr>
          <a:xfrm>
            <a:off x="16922553" y="9313324"/>
            <a:ext cx="958543" cy="269487"/>
          </a:xfrm>
          <a:prstGeom prst="rect">
            <a:avLst/>
          </a:prstGeom>
        </p:spPr>
        <p:txBody>
          <a:bodyPr lIns="0" tIns="0" rIns="0" bIns="0" rtlCol="0" anchor="t">
            <a:spAutoFit/>
          </a:bodyPr>
          <a:lstStyle/>
          <a:p>
            <a:pPr algn="ctr">
              <a:lnSpc>
                <a:spcPts val="2159"/>
              </a:lnSpc>
              <a:spcBef>
                <a:spcPts val="1619"/>
              </a:spcBef>
            </a:pPr>
            <a:r>
              <a:rPr lang="en-US" sz="1799" spc="107">
                <a:solidFill>
                  <a:srgbClr val="242424"/>
                </a:solidFill>
                <a:latin typeface="Inter Bold"/>
              </a:rPr>
              <a:t>18–20</a:t>
            </a:r>
          </a:p>
        </p:txBody>
      </p:sp>
      <p:sp>
        <p:nvSpPr>
          <p:cNvPr id="24" name="TextBox 24"/>
          <p:cNvSpPr txBox="1"/>
          <p:nvPr/>
        </p:nvSpPr>
        <p:spPr>
          <a:xfrm rot="5400000">
            <a:off x="13871843" y="4413968"/>
            <a:ext cx="7002110" cy="203430"/>
          </a:xfrm>
          <a:prstGeom prst="rect">
            <a:avLst/>
          </a:prstGeom>
        </p:spPr>
        <p:txBody>
          <a:bodyPr lIns="0" tIns="0" rIns="0" bIns="0" rtlCol="0" anchor="t">
            <a:spAutoFit/>
          </a:bodyPr>
          <a:lstStyle/>
          <a:p>
            <a:pPr marL="0" lvl="1" indent="0" algn="ctr">
              <a:lnSpc>
                <a:spcPts val="1680"/>
              </a:lnSpc>
              <a:spcBef>
                <a:spcPts val="1260"/>
              </a:spcBef>
            </a:pPr>
            <a:r>
              <a:rPr lang="en-US" sz="1400" spc="210">
                <a:solidFill>
                  <a:srgbClr val="242424"/>
                </a:solidFill>
                <a:latin typeface="Inter"/>
              </a:rPr>
              <a:t>GEO WEEK 2022 GHANA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1828" r="31613"/>
          <a:stretch>
            <a:fillRect/>
          </a:stretch>
        </p:blipFill>
        <p:spPr>
          <a:xfrm>
            <a:off x="8709100" y="0"/>
            <a:ext cx="9578900" cy="10287000"/>
          </a:xfrm>
          <a:prstGeom prst="rect">
            <a:avLst/>
          </a:prstGeom>
        </p:spPr>
      </p:pic>
      <p:sp>
        <p:nvSpPr>
          <p:cNvPr id="3" name="AutoShape 3"/>
          <p:cNvSpPr/>
          <p:nvPr/>
        </p:nvSpPr>
        <p:spPr>
          <a:xfrm>
            <a:off x="0" y="0"/>
            <a:ext cx="8709100" cy="4574785"/>
          </a:xfrm>
          <a:prstGeom prst="rect">
            <a:avLst/>
          </a:prstGeom>
          <a:solidFill>
            <a:srgbClr val="1C462E"/>
          </a:solidFill>
        </p:spPr>
      </p:sp>
      <p:grpSp>
        <p:nvGrpSpPr>
          <p:cNvPr id="4" name="Group 4"/>
          <p:cNvGrpSpPr/>
          <p:nvPr/>
        </p:nvGrpSpPr>
        <p:grpSpPr>
          <a:xfrm>
            <a:off x="508251" y="734547"/>
            <a:ext cx="7692598" cy="3105691"/>
            <a:chOff x="0" y="0"/>
            <a:chExt cx="10256798" cy="4140921"/>
          </a:xfrm>
        </p:grpSpPr>
        <p:sp>
          <p:nvSpPr>
            <p:cNvPr id="5" name="TextBox 5"/>
            <p:cNvSpPr txBox="1"/>
            <p:nvPr/>
          </p:nvSpPr>
          <p:spPr>
            <a:xfrm>
              <a:off x="0" y="-76200"/>
              <a:ext cx="10256798" cy="497840"/>
            </a:xfrm>
            <a:prstGeom prst="rect">
              <a:avLst/>
            </a:prstGeom>
          </p:spPr>
          <p:txBody>
            <a:bodyPr lIns="0" tIns="0" rIns="0" bIns="0" rtlCol="0" anchor="t">
              <a:spAutoFit/>
            </a:bodyPr>
            <a:lstStyle/>
            <a:p>
              <a:pPr marL="0" lvl="1" indent="0" algn="l">
                <a:lnSpc>
                  <a:spcPts val="3255"/>
                </a:lnSpc>
                <a:spcBef>
                  <a:spcPts val="2441"/>
                </a:spcBef>
              </a:pPr>
              <a:r>
                <a:rPr lang="en-US" sz="2100" spc="126">
                  <a:solidFill>
                    <a:srgbClr val="FFE247"/>
                  </a:solidFill>
                  <a:latin typeface="Inter Bold"/>
                </a:rPr>
                <a:t>ABOUT UENR</a:t>
              </a:r>
            </a:p>
          </p:txBody>
        </p:sp>
        <p:sp>
          <p:nvSpPr>
            <p:cNvPr id="6" name="TextBox 6"/>
            <p:cNvSpPr txBox="1"/>
            <p:nvPr/>
          </p:nvSpPr>
          <p:spPr>
            <a:xfrm>
              <a:off x="0" y="580476"/>
              <a:ext cx="10256798" cy="3560445"/>
            </a:xfrm>
            <a:prstGeom prst="rect">
              <a:avLst/>
            </a:prstGeom>
          </p:spPr>
          <p:txBody>
            <a:bodyPr lIns="0" tIns="0" rIns="0" bIns="0" rtlCol="0" anchor="t">
              <a:spAutoFit/>
            </a:bodyPr>
            <a:lstStyle/>
            <a:p>
              <a:pPr algn="just">
                <a:lnSpc>
                  <a:spcPts val="3150"/>
                </a:lnSpc>
                <a:spcBef>
                  <a:spcPts val="2362"/>
                </a:spcBef>
              </a:pPr>
              <a:r>
                <a:rPr lang="en-US" sz="2100" spc="21">
                  <a:solidFill>
                    <a:srgbClr val="FFFFFF"/>
                  </a:solidFill>
                  <a:latin typeface="Inter"/>
                </a:rPr>
                <a:t>The University of Energy and Natural Resources (UENR) is a public-funded institution that was established by an Act of Parliament, Act 830, 2011 on December 31, 2011. </a:t>
              </a:r>
            </a:p>
            <a:p>
              <a:pPr algn="just">
                <a:lnSpc>
                  <a:spcPts val="3150"/>
                </a:lnSpc>
                <a:spcBef>
                  <a:spcPts val="2362"/>
                </a:spcBef>
              </a:pPr>
              <a:r>
                <a:rPr lang="en-US" sz="2100" spc="21">
                  <a:solidFill>
                    <a:srgbClr val="FFFFFF"/>
                  </a:solidFill>
                  <a:latin typeface="Inter"/>
                </a:rPr>
                <a:t>The University is a multi-campus set-up and currently has three campuses located in Sunyani, Nsoatre and Dormaa Ahenkro.</a:t>
              </a:r>
            </a:p>
          </p:txBody>
        </p:sp>
      </p:grpSp>
      <p:grpSp>
        <p:nvGrpSpPr>
          <p:cNvPr id="7" name="Group 7"/>
          <p:cNvGrpSpPr/>
          <p:nvPr/>
        </p:nvGrpSpPr>
        <p:grpSpPr>
          <a:xfrm>
            <a:off x="1406234" y="4775508"/>
            <a:ext cx="5896633" cy="3228200"/>
            <a:chOff x="0" y="0"/>
            <a:chExt cx="7862177" cy="4304266"/>
          </a:xfrm>
        </p:grpSpPr>
        <p:sp>
          <p:nvSpPr>
            <p:cNvPr id="8" name="TextBox 8"/>
            <p:cNvSpPr txBox="1"/>
            <p:nvPr/>
          </p:nvSpPr>
          <p:spPr>
            <a:xfrm>
              <a:off x="0" y="-76200"/>
              <a:ext cx="7862177" cy="497840"/>
            </a:xfrm>
            <a:prstGeom prst="rect">
              <a:avLst/>
            </a:prstGeom>
          </p:spPr>
          <p:txBody>
            <a:bodyPr lIns="0" tIns="0" rIns="0" bIns="0" rtlCol="0" anchor="t">
              <a:spAutoFit/>
            </a:bodyPr>
            <a:lstStyle/>
            <a:p>
              <a:pPr marL="0" lvl="1" indent="0">
                <a:lnSpc>
                  <a:spcPts val="3255"/>
                </a:lnSpc>
                <a:spcBef>
                  <a:spcPts val="2441"/>
                </a:spcBef>
              </a:pPr>
              <a:r>
                <a:rPr lang="en-US" sz="2100" spc="126">
                  <a:solidFill>
                    <a:srgbClr val="04060F"/>
                  </a:solidFill>
                  <a:latin typeface="Inter Bold"/>
                </a:rPr>
                <a:t>SCHOOLS IN UENR</a:t>
              </a:r>
            </a:p>
          </p:txBody>
        </p:sp>
        <p:sp>
          <p:nvSpPr>
            <p:cNvPr id="9" name="TextBox 9"/>
            <p:cNvSpPr txBox="1"/>
            <p:nvPr/>
          </p:nvSpPr>
          <p:spPr>
            <a:xfrm>
              <a:off x="0" y="610471"/>
              <a:ext cx="7862177" cy="3693795"/>
            </a:xfrm>
            <a:prstGeom prst="rect">
              <a:avLst/>
            </a:prstGeom>
          </p:spPr>
          <p:txBody>
            <a:bodyPr lIns="0" tIns="0" rIns="0" bIns="0" rtlCol="0" anchor="t">
              <a:spAutoFit/>
            </a:bodyPr>
            <a:lstStyle/>
            <a:p>
              <a:pPr marL="453390" lvl="1" indent="-226695" algn="just">
                <a:lnSpc>
                  <a:spcPts val="3150"/>
                </a:lnSpc>
                <a:buFont typeface="Arial"/>
                <a:buChar char="•"/>
              </a:pPr>
              <a:r>
                <a:rPr lang="en-US" sz="2100" spc="21">
                  <a:solidFill>
                    <a:srgbClr val="242424"/>
                  </a:solidFill>
                  <a:latin typeface="Arimo"/>
                </a:rPr>
                <a:t>School of Engineering</a:t>
              </a:r>
            </a:p>
            <a:p>
              <a:pPr marL="453390" lvl="1" indent="-226695" algn="just">
                <a:lnSpc>
                  <a:spcPts val="3150"/>
                </a:lnSpc>
                <a:buFont typeface="Arial"/>
                <a:buChar char="•"/>
              </a:pPr>
              <a:r>
                <a:rPr lang="en-US" sz="2100" spc="21">
                  <a:solidFill>
                    <a:srgbClr val="242424"/>
                  </a:solidFill>
                  <a:latin typeface="Arimo"/>
                </a:rPr>
                <a:t>School of Sciences</a:t>
              </a:r>
            </a:p>
            <a:p>
              <a:pPr marL="453390" lvl="1" indent="-226695" algn="just">
                <a:lnSpc>
                  <a:spcPts val="3150"/>
                </a:lnSpc>
                <a:buFont typeface="Arial"/>
                <a:buChar char="•"/>
              </a:pPr>
              <a:r>
                <a:rPr lang="en-US" sz="2100" spc="21">
                  <a:solidFill>
                    <a:srgbClr val="242424"/>
                  </a:solidFill>
                  <a:latin typeface="Arimo"/>
                </a:rPr>
                <a:t>School of Geosciences</a:t>
              </a:r>
            </a:p>
            <a:p>
              <a:pPr marL="453390" lvl="1" indent="-226695" algn="just">
                <a:lnSpc>
                  <a:spcPts val="3150"/>
                </a:lnSpc>
                <a:buFont typeface="Arial"/>
                <a:buChar char="•"/>
              </a:pPr>
              <a:r>
                <a:rPr lang="en-US" sz="2100" spc="21">
                  <a:solidFill>
                    <a:srgbClr val="242424"/>
                  </a:solidFill>
                  <a:latin typeface="Arimo"/>
                </a:rPr>
                <a:t>School of Agriculture and Technology</a:t>
              </a:r>
            </a:p>
            <a:p>
              <a:pPr marL="453390" lvl="1" indent="-226695" algn="just">
                <a:lnSpc>
                  <a:spcPts val="3150"/>
                </a:lnSpc>
                <a:buFont typeface="Arial"/>
                <a:buChar char="•"/>
              </a:pPr>
              <a:r>
                <a:rPr lang="en-US" sz="2100" spc="21">
                  <a:solidFill>
                    <a:srgbClr val="242424"/>
                  </a:solidFill>
                  <a:latin typeface="Arimo"/>
                </a:rPr>
                <a:t>School of Natural Resources</a:t>
              </a:r>
            </a:p>
            <a:p>
              <a:pPr marL="453390" lvl="1" indent="-226695" algn="just">
                <a:lnSpc>
                  <a:spcPts val="3150"/>
                </a:lnSpc>
                <a:buFont typeface="Arial"/>
                <a:buChar char="•"/>
              </a:pPr>
              <a:r>
                <a:rPr lang="en-US" sz="2100" spc="21">
                  <a:solidFill>
                    <a:srgbClr val="242424"/>
                  </a:solidFill>
                  <a:latin typeface="Arimo"/>
                </a:rPr>
                <a:t>School of Management Sciences and Law</a:t>
              </a:r>
            </a:p>
            <a:p>
              <a:pPr marL="453390" lvl="1" indent="-226695" algn="just">
                <a:lnSpc>
                  <a:spcPts val="3150"/>
                </a:lnSpc>
                <a:buFont typeface="Arial"/>
                <a:buChar char="•"/>
              </a:pPr>
              <a:r>
                <a:rPr lang="en-US" sz="2100" spc="21">
                  <a:solidFill>
                    <a:srgbClr val="242424"/>
                  </a:solidFill>
                  <a:latin typeface="Arimo"/>
                </a:rPr>
                <a:t>School of Graduate Studies</a:t>
              </a:r>
            </a:p>
          </p:txBody>
        </p:sp>
      </p:grpSp>
      <p:grpSp>
        <p:nvGrpSpPr>
          <p:cNvPr id="10" name="Group 10"/>
          <p:cNvGrpSpPr/>
          <p:nvPr/>
        </p:nvGrpSpPr>
        <p:grpSpPr>
          <a:xfrm>
            <a:off x="6994600" y="8572500"/>
            <a:ext cx="1714500" cy="1714500"/>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sp>
        <p:nvSpPr>
          <p:cNvPr id="12" name="TextBox 12"/>
          <p:cNvSpPr txBox="1"/>
          <p:nvPr/>
        </p:nvSpPr>
        <p:spPr>
          <a:xfrm>
            <a:off x="7343653" y="9313324"/>
            <a:ext cx="958543" cy="269487"/>
          </a:xfrm>
          <a:prstGeom prst="rect">
            <a:avLst/>
          </a:prstGeom>
        </p:spPr>
        <p:txBody>
          <a:bodyPr lIns="0" tIns="0" rIns="0" bIns="0" rtlCol="0" anchor="t">
            <a:spAutoFit/>
          </a:bodyPr>
          <a:lstStyle/>
          <a:p>
            <a:pPr algn="ctr">
              <a:lnSpc>
                <a:spcPts val="2159"/>
              </a:lnSpc>
              <a:spcBef>
                <a:spcPts val="1619"/>
              </a:spcBef>
            </a:pPr>
            <a:r>
              <a:rPr lang="en-US" sz="1799" spc="107">
                <a:solidFill>
                  <a:srgbClr val="242424"/>
                </a:solidFill>
                <a:latin typeface="Inter Bold"/>
              </a:rPr>
              <a:t>01–20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0"/>
            <a:ext cx="7429500" cy="10287000"/>
            <a:chOff x="0" y="0"/>
            <a:chExt cx="9906000" cy="13716000"/>
          </a:xfrm>
        </p:grpSpPr>
        <p:pic>
          <p:nvPicPr>
            <p:cNvPr id="3" name="Picture 3"/>
            <p:cNvPicPr>
              <a:picLocks noChangeAspect="1"/>
            </p:cNvPicPr>
            <p:nvPr/>
          </p:nvPicPr>
          <p:blipFill>
            <a:blip r:embed="rId3"/>
            <a:srcRect l="22944" r="22944"/>
            <a:stretch>
              <a:fillRect/>
            </a:stretch>
          </p:blipFill>
          <p:spPr>
            <a:xfrm>
              <a:off x="0" y="0"/>
              <a:ext cx="3280833" cy="4529667"/>
            </a:xfrm>
            <a:prstGeom prst="rect">
              <a:avLst/>
            </a:prstGeom>
          </p:spPr>
        </p:pic>
        <p:pic>
          <p:nvPicPr>
            <p:cNvPr id="4" name="Picture 4"/>
            <p:cNvPicPr>
              <a:picLocks noChangeAspect="1"/>
            </p:cNvPicPr>
            <p:nvPr/>
          </p:nvPicPr>
          <p:blipFill>
            <a:blip r:embed="rId4"/>
            <a:srcRect l="7980" r="37697"/>
            <a:stretch>
              <a:fillRect/>
            </a:stretch>
          </p:blipFill>
          <p:spPr>
            <a:xfrm>
              <a:off x="0" y="4593167"/>
              <a:ext cx="3280833" cy="4529667"/>
            </a:xfrm>
            <a:prstGeom prst="rect">
              <a:avLst/>
            </a:prstGeom>
          </p:spPr>
        </p:pic>
        <p:pic>
          <p:nvPicPr>
            <p:cNvPr id="5" name="Picture 5"/>
            <p:cNvPicPr>
              <a:picLocks noChangeAspect="1"/>
            </p:cNvPicPr>
            <p:nvPr/>
          </p:nvPicPr>
          <p:blipFill>
            <a:blip r:embed="rId5"/>
            <a:srcRect l="22944" r="22944"/>
            <a:stretch>
              <a:fillRect/>
            </a:stretch>
          </p:blipFill>
          <p:spPr>
            <a:xfrm>
              <a:off x="0" y="9186333"/>
              <a:ext cx="3280833" cy="4529667"/>
            </a:xfrm>
            <a:prstGeom prst="rect">
              <a:avLst/>
            </a:prstGeom>
          </p:spPr>
        </p:pic>
        <p:pic>
          <p:nvPicPr>
            <p:cNvPr id="6" name="Picture 6"/>
            <p:cNvPicPr>
              <a:picLocks noChangeAspect="1"/>
            </p:cNvPicPr>
            <p:nvPr/>
          </p:nvPicPr>
          <p:blipFill>
            <a:blip r:embed="rId6"/>
            <a:srcRect l="32060" r="32060"/>
            <a:stretch>
              <a:fillRect/>
            </a:stretch>
          </p:blipFill>
          <p:spPr>
            <a:xfrm>
              <a:off x="3344333" y="0"/>
              <a:ext cx="6561667" cy="13716000"/>
            </a:xfrm>
            <a:prstGeom prst="rect">
              <a:avLst/>
            </a:prstGeom>
          </p:spPr>
        </p:pic>
      </p:grpSp>
      <p:grpSp>
        <p:nvGrpSpPr>
          <p:cNvPr id="7" name="Group 7"/>
          <p:cNvGrpSpPr/>
          <p:nvPr/>
        </p:nvGrpSpPr>
        <p:grpSpPr>
          <a:xfrm>
            <a:off x="16573500" y="8572500"/>
            <a:ext cx="1714500" cy="1714500"/>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sp>
        <p:nvSpPr>
          <p:cNvPr id="9" name="AutoShape 9"/>
          <p:cNvSpPr/>
          <p:nvPr/>
        </p:nvSpPr>
        <p:spPr>
          <a:xfrm>
            <a:off x="0" y="0"/>
            <a:ext cx="9144000" cy="5143500"/>
          </a:xfrm>
          <a:prstGeom prst="rect">
            <a:avLst/>
          </a:prstGeom>
          <a:solidFill>
            <a:srgbClr val="1C462E"/>
          </a:solidFill>
        </p:spPr>
      </p:sp>
      <p:grpSp>
        <p:nvGrpSpPr>
          <p:cNvPr id="10" name="Group 10"/>
          <p:cNvGrpSpPr/>
          <p:nvPr/>
        </p:nvGrpSpPr>
        <p:grpSpPr>
          <a:xfrm>
            <a:off x="9144000" y="0"/>
            <a:ext cx="1714500" cy="1714500"/>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grpSp>
        <p:nvGrpSpPr>
          <p:cNvPr id="12" name="Group 12"/>
          <p:cNvGrpSpPr/>
          <p:nvPr/>
        </p:nvGrpSpPr>
        <p:grpSpPr>
          <a:xfrm>
            <a:off x="541705" y="968030"/>
            <a:ext cx="8060590" cy="3105691"/>
            <a:chOff x="0" y="0"/>
            <a:chExt cx="10747454" cy="4140921"/>
          </a:xfrm>
        </p:grpSpPr>
        <p:sp>
          <p:nvSpPr>
            <p:cNvPr id="13" name="TextBox 13"/>
            <p:cNvSpPr txBox="1"/>
            <p:nvPr/>
          </p:nvSpPr>
          <p:spPr>
            <a:xfrm>
              <a:off x="0" y="-76200"/>
              <a:ext cx="10747454" cy="497840"/>
            </a:xfrm>
            <a:prstGeom prst="rect">
              <a:avLst/>
            </a:prstGeom>
          </p:spPr>
          <p:txBody>
            <a:bodyPr lIns="0" tIns="0" rIns="0" bIns="0" rtlCol="0" anchor="t">
              <a:spAutoFit/>
            </a:bodyPr>
            <a:lstStyle/>
            <a:p>
              <a:pPr marL="0" lvl="1" indent="0" algn="l">
                <a:lnSpc>
                  <a:spcPts val="3255"/>
                </a:lnSpc>
                <a:spcBef>
                  <a:spcPts val="2441"/>
                </a:spcBef>
              </a:pPr>
              <a:r>
                <a:rPr lang="en-US" sz="2100" spc="126">
                  <a:solidFill>
                    <a:srgbClr val="FFE247"/>
                  </a:solidFill>
                  <a:latin typeface="Inter Bold"/>
                </a:rPr>
                <a:t>TRAINING, INTERNSHIP, ATTACHMENT PROGRAMMES</a:t>
              </a:r>
            </a:p>
          </p:txBody>
        </p:sp>
        <p:sp>
          <p:nvSpPr>
            <p:cNvPr id="14" name="TextBox 14"/>
            <p:cNvSpPr txBox="1"/>
            <p:nvPr/>
          </p:nvSpPr>
          <p:spPr>
            <a:xfrm>
              <a:off x="0" y="580476"/>
              <a:ext cx="10747454" cy="3560445"/>
            </a:xfrm>
            <a:prstGeom prst="rect">
              <a:avLst/>
            </a:prstGeom>
          </p:spPr>
          <p:txBody>
            <a:bodyPr lIns="0" tIns="0" rIns="0" bIns="0" rtlCol="0" anchor="t">
              <a:spAutoFit/>
            </a:bodyPr>
            <a:lstStyle/>
            <a:p>
              <a:pPr algn="just">
                <a:lnSpc>
                  <a:spcPts val="3150"/>
                </a:lnSpc>
                <a:spcBef>
                  <a:spcPts val="2362"/>
                </a:spcBef>
              </a:pPr>
              <a:r>
                <a:rPr lang="en-US" sz="2100" spc="21">
                  <a:solidFill>
                    <a:srgbClr val="FFFFFF"/>
                  </a:solidFill>
                  <a:latin typeface="Inter"/>
                </a:rPr>
                <a:t>EORIC offers hands-on workshops and training in a wide range of areas to solve real-world problems. Our training targets students, interns and professionals. Watch out for our next training happening soon.</a:t>
              </a:r>
            </a:p>
            <a:p>
              <a:pPr algn="just">
                <a:lnSpc>
                  <a:spcPts val="3150"/>
                </a:lnSpc>
                <a:spcBef>
                  <a:spcPts val="2362"/>
                </a:spcBef>
              </a:pPr>
              <a:r>
                <a:rPr lang="en-US" sz="2100" spc="21">
                  <a:solidFill>
                    <a:srgbClr val="FFFFFF"/>
                  </a:solidFill>
                  <a:latin typeface="Inter"/>
                </a:rPr>
                <a:t>Interns and Attaches are welcomed to work and learn hands-on with us.</a:t>
              </a:r>
            </a:p>
          </p:txBody>
        </p:sp>
      </p:grpSp>
      <p:sp>
        <p:nvSpPr>
          <p:cNvPr id="15" name="TextBox 15"/>
          <p:cNvSpPr txBox="1"/>
          <p:nvPr/>
        </p:nvSpPr>
        <p:spPr>
          <a:xfrm>
            <a:off x="370255" y="5665984"/>
            <a:ext cx="8403490" cy="3782083"/>
          </a:xfrm>
          <a:prstGeom prst="rect">
            <a:avLst/>
          </a:prstGeom>
        </p:spPr>
        <p:txBody>
          <a:bodyPr lIns="0" tIns="0" rIns="0" bIns="0" rtlCol="0" anchor="t">
            <a:spAutoFit/>
          </a:bodyPr>
          <a:lstStyle/>
          <a:p>
            <a:pPr marL="345439" lvl="1" indent="-172720">
              <a:lnSpc>
                <a:spcPts val="3407"/>
              </a:lnSpc>
              <a:buFont typeface="Arial"/>
              <a:buChar char="•"/>
            </a:pPr>
            <a:r>
              <a:rPr lang="en-US" sz="1599" spc="15">
                <a:solidFill>
                  <a:srgbClr val="242424"/>
                </a:solidFill>
                <a:latin typeface="Inter"/>
              </a:rPr>
              <a:t>FUNDAMENTALS OF ACCELERATED COMPUTING WITH CUDA C/C++</a:t>
            </a:r>
          </a:p>
          <a:p>
            <a:pPr marL="345439" lvl="1" indent="-172720">
              <a:lnSpc>
                <a:spcPts val="3407"/>
              </a:lnSpc>
              <a:buFont typeface="Arial"/>
              <a:buChar char="•"/>
            </a:pPr>
            <a:r>
              <a:rPr lang="en-US" sz="1599" spc="15">
                <a:solidFill>
                  <a:srgbClr val="242424"/>
                </a:solidFill>
                <a:latin typeface="Inter"/>
              </a:rPr>
              <a:t>INTRODUCTION TO COMPUTATIONAL FLUID DYNAMICS WITH OPENFOAM</a:t>
            </a:r>
          </a:p>
          <a:p>
            <a:pPr marL="345439" lvl="1" indent="-172720">
              <a:lnSpc>
                <a:spcPts val="3407"/>
              </a:lnSpc>
              <a:buFont typeface="Arial"/>
              <a:buChar char="•"/>
            </a:pPr>
            <a:r>
              <a:rPr lang="en-US" sz="1599" spc="15">
                <a:solidFill>
                  <a:srgbClr val="242424"/>
                </a:solidFill>
                <a:latin typeface="Inter"/>
              </a:rPr>
              <a:t>SATCOM PROFESSIONAL CERTIFICATE SHORT COURSE</a:t>
            </a:r>
          </a:p>
          <a:p>
            <a:pPr marL="345439" lvl="1" indent="-172720">
              <a:lnSpc>
                <a:spcPts val="3407"/>
              </a:lnSpc>
              <a:buFont typeface="Arial"/>
              <a:buChar char="•"/>
            </a:pPr>
            <a:r>
              <a:rPr lang="en-US" sz="1599" spc="15">
                <a:solidFill>
                  <a:srgbClr val="242424"/>
                </a:solidFill>
                <a:latin typeface="Inter"/>
              </a:rPr>
              <a:t>GEOSPATIAL ANALYSIS WITH R</a:t>
            </a:r>
          </a:p>
          <a:p>
            <a:pPr marL="345439" lvl="1" indent="-172720">
              <a:lnSpc>
                <a:spcPts val="3407"/>
              </a:lnSpc>
              <a:buFont typeface="Arial"/>
              <a:buChar char="•"/>
            </a:pPr>
            <a:r>
              <a:rPr lang="en-US" sz="1599" spc="15">
                <a:solidFill>
                  <a:srgbClr val="242424"/>
                </a:solidFill>
                <a:latin typeface="Inter"/>
              </a:rPr>
              <a:t>UNDERSTANDING DVBS2, DVBT2 &amp; DVB-H IN SATELLITE TECHNOLOGY</a:t>
            </a:r>
          </a:p>
          <a:p>
            <a:pPr marL="345439" lvl="1" indent="-172720">
              <a:lnSpc>
                <a:spcPts val="3407"/>
              </a:lnSpc>
              <a:buFont typeface="Arial"/>
              <a:buChar char="•"/>
            </a:pPr>
            <a:r>
              <a:rPr lang="en-US" sz="1599" spc="15">
                <a:solidFill>
                  <a:srgbClr val="242424"/>
                </a:solidFill>
                <a:latin typeface="Inter"/>
              </a:rPr>
              <a:t>APPLIED REMOTE SENSING FOR VEGETATION MAPPING</a:t>
            </a:r>
          </a:p>
          <a:p>
            <a:pPr marL="345439" lvl="1" indent="-172720">
              <a:lnSpc>
                <a:spcPts val="3407"/>
              </a:lnSpc>
              <a:buFont typeface="Arial"/>
              <a:buChar char="•"/>
            </a:pPr>
            <a:r>
              <a:rPr lang="en-US" sz="1599" spc="15">
                <a:solidFill>
                  <a:srgbClr val="242424"/>
                </a:solidFill>
                <a:latin typeface="Inter"/>
              </a:rPr>
              <a:t>APPLIED SATELLITE TECHNOLOGY FOR INTEGRATED RESOURCE MANAGEMENT</a:t>
            </a:r>
          </a:p>
          <a:p>
            <a:pPr marL="345439" lvl="1" indent="-172720">
              <a:lnSpc>
                <a:spcPts val="3407"/>
              </a:lnSpc>
              <a:buFont typeface="Arial"/>
              <a:buChar char="•"/>
            </a:pPr>
            <a:r>
              <a:rPr lang="en-US" sz="1599" spc="15">
                <a:solidFill>
                  <a:srgbClr val="242424"/>
                </a:solidFill>
                <a:latin typeface="Inter"/>
              </a:rPr>
              <a:t>INTRODUCTION TO DATA ANALYSIS WITH PYTHON</a:t>
            </a:r>
          </a:p>
          <a:p>
            <a:pPr marL="345439" lvl="1" indent="-172720">
              <a:lnSpc>
                <a:spcPts val="3407"/>
              </a:lnSpc>
              <a:buFont typeface="Arial"/>
              <a:buChar char="•"/>
            </a:pPr>
            <a:r>
              <a:rPr lang="en-US" sz="1599" spc="15">
                <a:solidFill>
                  <a:srgbClr val="242424"/>
                </a:solidFill>
                <a:latin typeface="Inter"/>
              </a:rPr>
              <a:t>INTRODUCTION TO DRONE FLIGHT AND DATA PROCESSING</a:t>
            </a:r>
          </a:p>
          <a:p>
            <a:pPr marL="345440" lvl="1" indent="-172720">
              <a:lnSpc>
                <a:spcPts val="3408"/>
              </a:lnSpc>
              <a:buFont typeface="Arial"/>
              <a:buChar char="•"/>
            </a:pPr>
            <a:r>
              <a:rPr lang="en-US" sz="1600" spc="16">
                <a:solidFill>
                  <a:srgbClr val="242424"/>
                </a:solidFill>
                <a:latin typeface="Inter"/>
              </a:rPr>
              <a:t>INTRODUCTION TO LATEX</a:t>
            </a:r>
          </a:p>
        </p:txBody>
      </p:sp>
      <p:sp>
        <p:nvSpPr>
          <p:cNvPr id="16" name="TextBox 16"/>
          <p:cNvSpPr txBox="1"/>
          <p:nvPr/>
        </p:nvSpPr>
        <p:spPr>
          <a:xfrm>
            <a:off x="9558446" y="599652"/>
            <a:ext cx="885607" cy="543772"/>
          </a:xfrm>
          <a:prstGeom prst="rect">
            <a:avLst/>
          </a:prstGeom>
        </p:spPr>
        <p:txBody>
          <a:bodyPr lIns="0" tIns="0" rIns="0" bIns="0" rtlCol="0" anchor="t">
            <a:spAutoFit/>
          </a:bodyPr>
          <a:lstStyle/>
          <a:p>
            <a:pPr marL="0" lvl="0" indent="0" algn="ctr">
              <a:lnSpc>
                <a:spcPts val="4142"/>
              </a:lnSpc>
              <a:spcBef>
                <a:spcPts val="3106"/>
              </a:spcBef>
            </a:pPr>
            <a:r>
              <a:rPr lang="en-US" sz="3765" spc="-188">
                <a:solidFill>
                  <a:srgbClr val="242424"/>
                </a:solidFill>
                <a:latin typeface="Inter"/>
              </a:rPr>
              <a:t>11</a:t>
            </a:r>
          </a:p>
        </p:txBody>
      </p:sp>
      <p:sp>
        <p:nvSpPr>
          <p:cNvPr id="17" name="TextBox 17"/>
          <p:cNvSpPr txBox="1"/>
          <p:nvPr/>
        </p:nvSpPr>
        <p:spPr>
          <a:xfrm>
            <a:off x="1392936" y="5229537"/>
            <a:ext cx="6358127" cy="389832"/>
          </a:xfrm>
          <a:prstGeom prst="rect">
            <a:avLst/>
          </a:prstGeom>
        </p:spPr>
        <p:txBody>
          <a:bodyPr lIns="0" tIns="0" rIns="0" bIns="0" rtlCol="0" anchor="t">
            <a:spAutoFit/>
          </a:bodyPr>
          <a:lstStyle/>
          <a:p>
            <a:pPr marL="0" lvl="1" indent="0" algn="ctr">
              <a:lnSpc>
                <a:spcPts val="3255"/>
              </a:lnSpc>
              <a:spcBef>
                <a:spcPts val="2441"/>
              </a:spcBef>
            </a:pPr>
            <a:r>
              <a:rPr lang="en-US" sz="2100" spc="126">
                <a:solidFill>
                  <a:srgbClr val="242424"/>
                </a:solidFill>
                <a:latin typeface="Inter Bold"/>
              </a:rPr>
              <a:t>TRAININGS PROGRAMMES &amp; WORKSHOPS</a:t>
            </a:r>
          </a:p>
        </p:txBody>
      </p:sp>
      <p:sp>
        <p:nvSpPr>
          <p:cNvPr id="18" name="TextBox 18"/>
          <p:cNvSpPr txBox="1"/>
          <p:nvPr/>
        </p:nvSpPr>
        <p:spPr>
          <a:xfrm>
            <a:off x="16922553" y="9313324"/>
            <a:ext cx="958543" cy="269487"/>
          </a:xfrm>
          <a:prstGeom prst="rect">
            <a:avLst/>
          </a:prstGeom>
        </p:spPr>
        <p:txBody>
          <a:bodyPr lIns="0" tIns="0" rIns="0" bIns="0" rtlCol="0" anchor="t">
            <a:spAutoFit/>
          </a:bodyPr>
          <a:lstStyle/>
          <a:p>
            <a:pPr algn="ctr">
              <a:lnSpc>
                <a:spcPts val="2159"/>
              </a:lnSpc>
              <a:spcBef>
                <a:spcPts val="1619"/>
              </a:spcBef>
            </a:pPr>
            <a:r>
              <a:rPr lang="en-US" sz="1799" spc="107">
                <a:solidFill>
                  <a:srgbClr val="242424"/>
                </a:solidFill>
                <a:latin typeface="Inter Bold"/>
              </a:rPr>
              <a:t>19–20</a:t>
            </a:r>
          </a:p>
        </p:txBody>
      </p:sp>
      <p:sp>
        <p:nvSpPr>
          <p:cNvPr id="19" name="TextBox 19"/>
          <p:cNvSpPr txBox="1"/>
          <p:nvPr/>
        </p:nvSpPr>
        <p:spPr>
          <a:xfrm rot="5400000">
            <a:off x="13871843" y="4413968"/>
            <a:ext cx="7002110" cy="203430"/>
          </a:xfrm>
          <a:prstGeom prst="rect">
            <a:avLst/>
          </a:prstGeom>
        </p:spPr>
        <p:txBody>
          <a:bodyPr lIns="0" tIns="0" rIns="0" bIns="0" rtlCol="0" anchor="t">
            <a:spAutoFit/>
          </a:bodyPr>
          <a:lstStyle/>
          <a:p>
            <a:pPr marL="0" lvl="1" indent="0" algn="ctr">
              <a:lnSpc>
                <a:spcPts val="1680"/>
              </a:lnSpc>
              <a:spcBef>
                <a:spcPts val="1260"/>
              </a:spcBef>
            </a:pPr>
            <a:r>
              <a:rPr lang="en-US" sz="1400" spc="210">
                <a:solidFill>
                  <a:srgbClr val="242424"/>
                </a:solidFill>
                <a:latin typeface="Inter"/>
              </a:rPr>
              <a:t>GEO WEEK 2022 GHANA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2808487" y="4807487"/>
            <a:ext cx="1714500" cy="9244525"/>
          </a:xfrm>
          <a:prstGeom prst="rect">
            <a:avLst/>
          </a:prstGeom>
          <a:solidFill>
            <a:srgbClr val="1C462E"/>
          </a:solidFill>
        </p:spPr>
      </p:sp>
      <p:pic>
        <p:nvPicPr>
          <p:cNvPr id="3" name="Picture 3"/>
          <p:cNvPicPr>
            <a:picLocks noChangeAspect="1"/>
          </p:cNvPicPr>
          <p:nvPr/>
        </p:nvPicPr>
        <p:blipFill>
          <a:blip r:embed="rId3"/>
          <a:srcRect t="12031" b="12031"/>
          <a:stretch>
            <a:fillRect/>
          </a:stretch>
        </p:blipFill>
        <p:spPr>
          <a:xfrm>
            <a:off x="0" y="1028700"/>
            <a:ext cx="9144000" cy="9258300"/>
          </a:xfrm>
          <a:prstGeom prst="rect">
            <a:avLst/>
          </a:prstGeom>
        </p:spPr>
      </p:pic>
      <p:grpSp>
        <p:nvGrpSpPr>
          <p:cNvPr id="4" name="Group 4"/>
          <p:cNvGrpSpPr/>
          <p:nvPr/>
        </p:nvGrpSpPr>
        <p:grpSpPr>
          <a:xfrm>
            <a:off x="16573500" y="8572500"/>
            <a:ext cx="1714500" cy="171450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sp>
        <p:nvSpPr>
          <p:cNvPr id="6" name="AutoShape 6"/>
          <p:cNvSpPr/>
          <p:nvPr/>
        </p:nvSpPr>
        <p:spPr>
          <a:xfrm>
            <a:off x="0" y="0"/>
            <a:ext cx="4736074" cy="2057400"/>
          </a:xfrm>
          <a:prstGeom prst="rect">
            <a:avLst/>
          </a:prstGeom>
          <a:solidFill>
            <a:srgbClr val="FFFFFF"/>
          </a:solidFill>
        </p:spPr>
      </p:sp>
      <p:grpSp>
        <p:nvGrpSpPr>
          <p:cNvPr id="7" name="Group 7"/>
          <p:cNvGrpSpPr/>
          <p:nvPr/>
        </p:nvGrpSpPr>
        <p:grpSpPr>
          <a:xfrm>
            <a:off x="7429500" y="1028700"/>
            <a:ext cx="1714500" cy="1714500"/>
            <a:chOff x="0" y="0"/>
            <a:chExt cx="2286000" cy="2286000"/>
          </a:xfrm>
        </p:grpSpPr>
        <p:grpSp>
          <p:nvGrpSpPr>
            <p:cNvPr id="8" name="Group 8"/>
            <p:cNvGrpSpPr/>
            <p:nvPr/>
          </p:nvGrpSpPr>
          <p:grpSpPr>
            <a:xfrm>
              <a:off x="0" y="0"/>
              <a:ext cx="2286000" cy="2286000"/>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grpSp>
          <p:nvGrpSpPr>
            <p:cNvPr id="10" name="Group 10"/>
            <p:cNvGrpSpPr/>
            <p:nvPr/>
          </p:nvGrpSpPr>
          <p:grpSpPr>
            <a:xfrm>
              <a:off x="745837" y="914400"/>
              <a:ext cx="794327" cy="559504"/>
              <a:chOff x="0" y="0"/>
              <a:chExt cx="946584" cy="666750"/>
            </a:xfrm>
          </p:grpSpPr>
          <p:sp>
            <p:nvSpPr>
              <p:cNvPr id="11" name="Freeform 11"/>
              <p:cNvSpPr/>
              <p:nvPr/>
            </p:nvSpPr>
            <p:spPr>
              <a:xfrm>
                <a:off x="0" y="-3810"/>
                <a:ext cx="946584" cy="652780"/>
              </a:xfrm>
              <a:custGeom>
                <a:avLst/>
                <a:gdLst/>
                <a:ahLst/>
                <a:cxnLst/>
                <a:rect l="l" t="t" r="r" b="b"/>
                <a:pathLst>
                  <a:path w="946584" h="652780">
                    <a:moveTo>
                      <a:pt x="922454" y="297180"/>
                    </a:moveTo>
                    <a:lnTo>
                      <a:pt x="582094" y="11430"/>
                    </a:lnTo>
                    <a:cubicBezTo>
                      <a:pt x="569394" y="0"/>
                      <a:pt x="549074" y="2540"/>
                      <a:pt x="537644" y="15240"/>
                    </a:cubicBezTo>
                    <a:cubicBezTo>
                      <a:pt x="526214" y="27940"/>
                      <a:pt x="528754" y="48260"/>
                      <a:pt x="541454" y="59690"/>
                    </a:cubicBezTo>
                    <a:lnTo>
                      <a:pt x="823394" y="295910"/>
                    </a:lnTo>
                    <a:lnTo>
                      <a:pt x="31750" y="295910"/>
                    </a:lnTo>
                    <a:cubicBezTo>
                      <a:pt x="13970" y="295910"/>
                      <a:pt x="0" y="309880"/>
                      <a:pt x="0" y="327660"/>
                    </a:cubicBezTo>
                    <a:cubicBezTo>
                      <a:pt x="0" y="345440"/>
                      <a:pt x="13970" y="359410"/>
                      <a:pt x="31750" y="359410"/>
                    </a:cubicBezTo>
                    <a:lnTo>
                      <a:pt x="824664" y="359410"/>
                    </a:lnTo>
                    <a:lnTo>
                      <a:pt x="541454" y="596900"/>
                    </a:lnTo>
                    <a:cubicBezTo>
                      <a:pt x="528754" y="608330"/>
                      <a:pt x="526214" y="627380"/>
                      <a:pt x="537644" y="641350"/>
                    </a:cubicBezTo>
                    <a:cubicBezTo>
                      <a:pt x="543994" y="648970"/>
                      <a:pt x="552884" y="652780"/>
                      <a:pt x="561774" y="652780"/>
                    </a:cubicBezTo>
                    <a:cubicBezTo>
                      <a:pt x="569394" y="652780"/>
                      <a:pt x="575744" y="650240"/>
                      <a:pt x="582094" y="645160"/>
                    </a:cubicBezTo>
                    <a:lnTo>
                      <a:pt x="922454" y="359410"/>
                    </a:lnTo>
                    <a:cubicBezTo>
                      <a:pt x="936424" y="356870"/>
                      <a:pt x="946584" y="344170"/>
                      <a:pt x="946584" y="328930"/>
                    </a:cubicBezTo>
                    <a:cubicBezTo>
                      <a:pt x="946584" y="313690"/>
                      <a:pt x="936424" y="299720"/>
                      <a:pt x="922454" y="297180"/>
                    </a:cubicBezTo>
                    <a:close/>
                  </a:path>
                </a:pathLst>
              </a:custGeom>
              <a:solidFill>
                <a:srgbClr val="242424"/>
              </a:solidFill>
            </p:spPr>
          </p:sp>
        </p:grpSp>
      </p:grpSp>
      <p:pic>
        <p:nvPicPr>
          <p:cNvPr id="12" name="Picture 12"/>
          <p:cNvPicPr>
            <a:picLocks noChangeAspect="1"/>
          </p:cNvPicPr>
          <p:nvPr/>
        </p:nvPicPr>
        <p:blipFill>
          <a:blip r:embed="rId4"/>
          <a:srcRect/>
          <a:stretch>
            <a:fillRect/>
          </a:stretch>
        </p:blipFill>
        <p:spPr>
          <a:xfrm>
            <a:off x="2368037" y="85272"/>
            <a:ext cx="2263096" cy="1886857"/>
          </a:xfrm>
          <a:prstGeom prst="rect">
            <a:avLst/>
          </a:prstGeom>
        </p:spPr>
      </p:pic>
      <p:pic>
        <p:nvPicPr>
          <p:cNvPr id="13" name="Picture 13"/>
          <p:cNvPicPr>
            <a:picLocks noChangeAspect="1"/>
          </p:cNvPicPr>
          <p:nvPr/>
        </p:nvPicPr>
        <p:blipFill>
          <a:blip r:embed="rId5"/>
          <a:srcRect/>
          <a:stretch>
            <a:fillRect/>
          </a:stretch>
        </p:blipFill>
        <p:spPr>
          <a:xfrm>
            <a:off x="401498" y="209535"/>
            <a:ext cx="1638329" cy="1638329"/>
          </a:xfrm>
          <a:prstGeom prst="rect">
            <a:avLst/>
          </a:prstGeom>
        </p:spPr>
      </p:pic>
      <p:sp>
        <p:nvSpPr>
          <p:cNvPr id="14" name="TextBox 14"/>
          <p:cNvSpPr txBox="1"/>
          <p:nvPr/>
        </p:nvSpPr>
        <p:spPr>
          <a:xfrm>
            <a:off x="10239910" y="3814838"/>
            <a:ext cx="6682643" cy="1086802"/>
          </a:xfrm>
          <a:prstGeom prst="rect">
            <a:avLst/>
          </a:prstGeom>
        </p:spPr>
        <p:txBody>
          <a:bodyPr lIns="0" tIns="0" rIns="0" bIns="0" rtlCol="0" anchor="t">
            <a:spAutoFit/>
          </a:bodyPr>
          <a:lstStyle/>
          <a:p>
            <a:pPr>
              <a:lnSpc>
                <a:spcPts val="3150"/>
              </a:lnSpc>
              <a:spcBef>
                <a:spcPts val="2362"/>
              </a:spcBef>
            </a:pPr>
            <a:r>
              <a:rPr lang="en-US" sz="2100" spc="21">
                <a:solidFill>
                  <a:srgbClr val="242424"/>
                </a:solidFill>
                <a:latin typeface="Inter"/>
              </a:rPr>
              <a:t>https://uenr.edu.gh/</a:t>
            </a:r>
          </a:p>
          <a:p>
            <a:pPr>
              <a:lnSpc>
                <a:spcPts val="3150"/>
              </a:lnSpc>
              <a:spcBef>
                <a:spcPts val="2362"/>
              </a:spcBef>
            </a:pPr>
            <a:r>
              <a:rPr lang="en-US" sz="2100" spc="21">
                <a:solidFill>
                  <a:srgbClr val="242424"/>
                </a:solidFill>
                <a:latin typeface="Inter"/>
              </a:rPr>
              <a:t>http://eoric.uenr.edu.gh/</a:t>
            </a:r>
          </a:p>
        </p:txBody>
      </p:sp>
      <p:sp>
        <p:nvSpPr>
          <p:cNvPr id="15" name="TextBox 15"/>
          <p:cNvSpPr txBox="1"/>
          <p:nvPr/>
        </p:nvSpPr>
        <p:spPr>
          <a:xfrm>
            <a:off x="10239910" y="3215149"/>
            <a:ext cx="6682643" cy="389832"/>
          </a:xfrm>
          <a:prstGeom prst="rect">
            <a:avLst/>
          </a:prstGeom>
        </p:spPr>
        <p:txBody>
          <a:bodyPr lIns="0" tIns="0" rIns="0" bIns="0" rtlCol="0" anchor="t">
            <a:spAutoFit/>
          </a:bodyPr>
          <a:lstStyle/>
          <a:p>
            <a:pPr marL="0" lvl="1" indent="0" algn="l">
              <a:lnSpc>
                <a:spcPts val="3255"/>
              </a:lnSpc>
              <a:spcBef>
                <a:spcPts val="2441"/>
              </a:spcBef>
            </a:pPr>
            <a:r>
              <a:rPr lang="en-US" sz="2100" spc="126">
                <a:solidFill>
                  <a:srgbClr val="242424"/>
                </a:solidFill>
                <a:latin typeface="Inter Bold"/>
              </a:rPr>
              <a:t>WEBSITE</a:t>
            </a:r>
          </a:p>
        </p:txBody>
      </p:sp>
      <p:sp>
        <p:nvSpPr>
          <p:cNvPr id="16" name="TextBox 16"/>
          <p:cNvSpPr txBox="1"/>
          <p:nvPr/>
        </p:nvSpPr>
        <p:spPr>
          <a:xfrm>
            <a:off x="10239910" y="5718548"/>
            <a:ext cx="6682643" cy="386715"/>
          </a:xfrm>
          <a:prstGeom prst="rect">
            <a:avLst/>
          </a:prstGeom>
        </p:spPr>
        <p:txBody>
          <a:bodyPr lIns="0" tIns="0" rIns="0" bIns="0" rtlCol="0" anchor="t">
            <a:spAutoFit/>
          </a:bodyPr>
          <a:lstStyle/>
          <a:p>
            <a:pPr>
              <a:lnSpc>
                <a:spcPts val="3150"/>
              </a:lnSpc>
              <a:spcBef>
                <a:spcPts val="2362"/>
              </a:spcBef>
            </a:pPr>
            <a:r>
              <a:rPr lang="en-US" sz="2100" spc="21">
                <a:solidFill>
                  <a:srgbClr val="242424"/>
                </a:solidFill>
                <a:latin typeface="Inter"/>
              </a:rPr>
              <a:t>+233 24 848 0088</a:t>
            </a:r>
          </a:p>
        </p:txBody>
      </p:sp>
      <p:sp>
        <p:nvSpPr>
          <p:cNvPr id="17" name="TextBox 17"/>
          <p:cNvSpPr txBox="1"/>
          <p:nvPr/>
        </p:nvSpPr>
        <p:spPr>
          <a:xfrm>
            <a:off x="10239910" y="5163042"/>
            <a:ext cx="6682643" cy="389832"/>
          </a:xfrm>
          <a:prstGeom prst="rect">
            <a:avLst/>
          </a:prstGeom>
        </p:spPr>
        <p:txBody>
          <a:bodyPr lIns="0" tIns="0" rIns="0" bIns="0" rtlCol="0" anchor="t">
            <a:spAutoFit/>
          </a:bodyPr>
          <a:lstStyle/>
          <a:p>
            <a:pPr marL="0" lvl="1" indent="0" algn="l">
              <a:lnSpc>
                <a:spcPts val="3255"/>
              </a:lnSpc>
              <a:spcBef>
                <a:spcPts val="2441"/>
              </a:spcBef>
            </a:pPr>
            <a:r>
              <a:rPr lang="en-US" sz="2100" spc="126">
                <a:solidFill>
                  <a:srgbClr val="242424"/>
                </a:solidFill>
                <a:latin typeface="Inter Bold"/>
              </a:rPr>
              <a:t>MOBILE PHONE</a:t>
            </a:r>
          </a:p>
        </p:txBody>
      </p:sp>
      <p:sp>
        <p:nvSpPr>
          <p:cNvPr id="18" name="TextBox 18"/>
          <p:cNvSpPr txBox="1"/>
          <p:nvPr/>
        </p:nvSpPr>
        <p:spPr>
          <a:xfrm>
            <a:off x="10239910" y="7188127"/>
            <a:ext cx="6682643" cy="384983"/>
          </a:xfrm>
          <a:prstGeom prst="rect">
            <a:avLst/>
          </a:prstGeom>
        </p:spPr>
        <p:txBody>
          <a:bodyPr lIns="0" tIns="0" rIns="0" bIns="0" rtlCol="0" anchor="t">
            <a:spAutoFit/>
          </a:bodyPr>
          <a:lstStyle/>
          <a:p>
            <a:pPr>
              <a:lnSpc>
                <a:spcPts val="3150"/>
              </a:lnSpc>
              <a:spcBef>
                <a:spcPts val="2362"/>
              </a:spcBef>
            </a:pPr>
            <a:r>
              <a:rPr lang="en-US" sz="2100" spc="21">
                <a:solidFill>
                  <a:srgbClr val="242424"/>
                </a:solidFill>
                <a:latin typeface="Inter"/>
              </a:rPr>
              <a:t>eoric@uenr.edu.gh</a:t>
            </a:r>
          </a:p>
        </p:txBody>
      </p:sp>
      <p:sp>
        <p:nvSpPr>
          <p:cNvPr id="19" name="TextBox 19"/>
          <p:cNvSpPr txBox="1"/>
          <p:nvPr/>
        </p:nvSpPr>
        <p:spPr>
          <a:xfrm>
            <a:off x="10239910" y="6632620"/>
            <a:ext cx="6682643" cy="389832"/>
          </a:xfrm>
          <a:prstGeom prst="rect">
            <a:avLst/>
          </a:prstGeom>
        </p:spPr>
        <p:txBody>
          <a:bodyPr lIns="0" tIns="0" rIns="0" bIns="0" rtlCol="0" anchor="t">
            <a:spAutoFit/>
          </a:bodyPr>
          <a:lstStyle/>
          <a:p>
            <a:pPr marL="0" lvl="1" indent="0" algn="l">
              <a:lnSpc>
                <a:spcPts val="3255"/>
              </a:lnSpc>
              <a:spcBef>
                <a:spcPts val="2441"/>
              </a:spcBef>
            </a:pPr>
            <a:r>
              <a:rPr lang="en-US" sz="2100" spc="126">
                <a:solidFill>
                  <a:srgbClr val="242424"/>
                </a:solidFill>
                <a:latin typeface="Inter Bold"/>
              </a:rPr>
              <a:t>EMAIL ADDRESS</a:t>
            </a:r>
          </a:p>
        </p:txBody>
      </p:sp>
      <p:pic>
        <p:nvPicPr>
          <p:cNvPr id="20" name="Picture 20"/>
          <p:cNvPicPr>
            <a:picLocks noChangeAspect="1"/>
          </p:cNvPicPr>
          <p:nvPr/>
        </p:nvPicPr>
        <p:blipFill>
          <a:blip r:embed="rId6"/>
          <a:srcRect/>
          <a:stretch>
            <a:fillRect/>
          </a:stretch>
        </p:blipFill>
        <p:spPr>
          <a:xfrm>
            <a:off x="13716000" y="3219010"/>
            <a:ext cx="4194946" cy="4194946"/>
          </a:xfrm>
          <a:prstGeom prst="rect">
            <a:avLst/>
          </a:prstGeom>
        </p:spPr>
      </p:pic>
      <p:sp>
        <p:nvSpPr>
          <p:cNvPr id="21" name="TextBox 21"/>
          <p:cNvSpPr txBox="1"/>
          <p:nvPr/>
        </p:nvSpPr>
        <p:spPr>
          <a:xfrm>
            <a:off x="10239910" y="1509092"/>
            <a:ext cx="6682643" cy="803154"/>
          </a:xfrm>
          <a:prstGeom prst="rect">
            <a:avLst/>
          </a:prstGeom>
        </p:spPr>
        <p:txBody>
          <a:bodyPr lIns="0" tIns="0" rIns="0" bIns="0" rtlCol="0" anchor="t">
            <a:spAutoFit/>
          </a:bodyPr>
          <a:lstStyle/>
          <a:p>
            <a:pPr>
              <a:lnSpc>
                <a:spcPts val="6160"/>
              </a:lnSpc>
              <a:spcBef>
                <a:spcPts val="4620"/>
              </a:spcBef>
            </a:pPr>
            <a:r>
              <a:rPr lang="en-US" sz="5600" spc="-280">
                <a:solidFill>
                  <a:srgbClr val="242424"/>
                </a:solidFill>
                <a:latin typeface="Inter"/>
              </a:rPr>
              <a:t>Contact Information</a:t>
            </a:r>
          </a:p>
        </p:txBody>
      </p:sp>
      <p:sp>
        <p:nvSpPr>
          <p:cNvPr id="22" name="TextBox 22"/>
          <p:cNvSpPr txBox="1"/>
          <p:nvPr/>
        </p:nvSpPr>
        <p:spPr>
          <a:xfrm>
            <a:off x="9920442" y="9340232"/>
            <a:ext cx="6462508" cy="209550"/>
          </a:xfrm>
          <a:prstGeom prst="rect">
            <a:avLst/>
          </a:prstGeom>
        </p:spPr>
        <p:txBody>
          <a:bodyPr lIns="0" tIns="0" rIns="0" bIns="0" rtlCol="0" anchor="t">
            <a:spAutoFit/>
          </a:bodyPr>
          <a:lstStyle/>
          <a:p>
            <a:pPr marL="0" lvl="1" indent="0" algn="ctr">
              <a:lnSpc>
                <a:spcPts val="1680"/>
              </a:lnSpc>
              <a:spcBef>
                <a:spcPts val="1260"/>
              </a:spcBef>
            </a:pPr>
            <a:r>
              <a:rPr lang="en-US" sz="1400" spc="210">
                <a:solidFill>
                  <a:srgbClr val="FFFFFF"/>
                </a:solidFill>
                <a:latin typeface="Inter"/>
              </a:rPr>
              <a:t>GEO WEEK 2022 GHANA</a:t>
            </a:r>
          </a:p>
        </p:txBody>
      </p:sp>
      <p:sp>
        <p:nvSpPr>
          <p:cNvPr id="23" name="TextBox 23"/>
          <p:cNvSpPr txBox="1"/>
          <p:nvPr/>
        </p:nvSpPr>
        <p:spPr>
          <a:xfrm>
            <a:off x="16922553" y="9313324"/>
            <a:ext cx="958543" cy="269487"/>
          </a:xfrm>
          <a:prstGeom prst="rect">
            <a:avLst/>
          </a:prstGeom>
        </p:spPr>
        <p:txBody>
          <a:bodyPr lIns="0" tIns="0" rIns="0" bIns="0" rtlCol="0" anchor="t">
            <a:spAutoFit/>
          </a:bodyPr>
          <a:lstStyle/>
          <a:p>
            <a:pPr algn="ctr">
              <a:lnSpc>
                <a:spcPts val="2159"/>
              </a:lnSpc>
              <a:spcBef>
                <a:spcPts val="1619"/>
              </a:spcBef>
            </a:pPr>
            <a:r>
              <a:rPr lang="en-US" sz="1799" spc="107">
                <a:solidFill>
                  <a:srgbClr val="242424"/>
                </a:solidFill>
                <a:latin typeface="Inter Bold"/>
              </a:rPr>
              <a:t>20–20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5139" r="15139"/>
          <a:stretch>
            <a:fillRect/>
          </a:stretch>
        </p:blipFill>
        <p:spPr>
          <a:xfrm>
            <a:off x="8709100" y="0"/>
            <a:ext cx="9578900" cy="10287000"/>
          </a:xfrm>
          <a:prstGeom prst="rect">
            <a:avLst/>
          </a:prstGeom>
        </p:spPr>
      </p:pic>
      <p:sp>
        <p:nvSpPr>
          <p:cNvPr id="3" name="AutoShape 3"/>
          <p:cNvSpPr/>
          <p:nvPr/>
        </p:nvSpPr>
        <p:spPr>
          <a:xfrm>
            <a:off x="0" y="0"/>
            <a:ext cx="8709100" cy="4574785"/>
          </a:xfrm>
          <a:prstGeom prst="rect">
            <a:avLst/>
          </a:prstGeom>
          <a:solidFill>
            <a:srgbClr val="1C462E"/>
          </a:solidFill>
        </p:spPr>
      </p:sp>
      <p:grpSp>
        <p:nvGrpSpPr>
          <p:cNvPr id="4" name="Group 4"/>
          <p:cNvGrpSpPr/>
          <p:nvPr/>
        </p:nvGrpSpPr>
        <p:grpSpPr>
          <a:xfrm>
            <a:off x="508251" y="1134597"/>
            <a:ext cx="7692598" cy="2305591"/>
            <a:chOff x="0" y="0"/>
            <a:chExt cx="10256798" cy="3074121"/>
          </a:xfrm>
        </p:grpSpPr>
        <p:sp>
          <p:nvSpPr>
            <p:cNvPr id="5" name="TextBox 5"/>
            <p:cNvSpPr txBox="1"/>
            <p:nvPr/>
          </p:nvSpPr>
          <p:spPr>
            <a:xfrm>
              <a:off x="0" y="-76200"/>
              <a:ext cx="10256798" cy="497840"/>
            </a:xfrm>
            <a:prstGeom prst="rect">
              <a:avLst/>
            </a:prstGeom>
          </p:spPr>
          <p:txBody>
            <a:bodyPr lIns="0" tIns="0" rIns="0" bIns="0" rtlCol="0" anchor="t">
              <a:spAutoFit/>
            </a:bodyPr>
            <a:lstStyle/>
            <a:p>
              <a:pPr marL="0" lvl="1" indent="0" algn="l">
                <a:lnSpc>
                  <a:spcPts val="3255"/>
                </a:lnSpc>
                <a:spcBef>
                  <a:spcPts val="2441"/>
                </a:spcBef>
              </a:pPr>
              <a:r>
                <a:rPr lang="en-US" sz="2100" spc="126">
                  <a:solidFill>
                    <a:srgbClr val="FFE247"/>
                  </a:solidFill>
                  <a:latin typeface="Inter Bold"/>
                </a:rPr>
                <a:t>ABOUT EORIC</a:t>
              </a:r>
            </a:p>
          </p:txBody>
        </p:sp>
        <p:sp>
          <p:nvSpPr>
            <p:cNvPr id="6" name="TextBox 6"/>
            <p:cNvSpPr txBox="1"/>
            <p:nvPr/>
          </p:nvSpPr>
          <p:spPr>
            <a:xfrm>
              <a:off x="0" y="580476"/>
              <a:ext cx="10256798" cy="2493645"/>
            </a:xfrm>
            <a:prstGeom prst="rect">
              <a:avLst/>
            </a:prstGeom>
          </p:spPr>
          <p:txBody>
            <a:bodyPr lIns="0" tIns="0" rIns="0" bIns="0" rtlCol="0" anchor="t">
              <a:spAutoFit/>
            </a:bodyPr>
            <a:lstStyle/>
            <a:p>
              <a:pPr algn="just">
                <a:lnSpc>
                  <a:spcPts val="3150"/>
                </a:lnSpc>
                <a:spcBef>
                  <a:spcPts val="2362"/>
                </a:spcBef>
              </a:pPr>
              <a:r>
                <a:rPr lang="en-US" sz="2100" spc="21">
                  <a:solidFill>
                    <a:srgbClr val="FFFFFF"/>
                  </a:solidFill>
                  <a:latin typeface="Inter"/>
                </a:rPr>
                <a:t>EORIC is a research arm of the University of Energy and Natural Resources (UENR)-Sunyani</a:t>
              </a:r>
            </a:p>
            <a:p>
              <a:pPr algn="just">
                <a:lnSpc>
                  <a:spcPts val="3150"/>
                </a:lnSpc>
                <a:spcBef>
                  <a:spcPts val="2362"/>
                </a:spcBef>
              </a:pPr>
              <a:r>
                <a:rPr lang="en-US" sz="2100" spc="21">
                  <a:solidFill>
                    <a:srgbClr val="FFFFFF"/>
                  </a:solidFill>
                  <a:latin typeface="Inter"/>
                </a:rPr>
                <a:t>Started as GEONETCast Centre in 2013 and was rebranded as EORIC in 2016</a:t>
              </a:r>
            </a:p>
          </p:txBody>
        </p:sp>
      </p:grpSp>
      <p:grpSp>
        <p:nvGrpSpPr>
          <p:cNvPr id="7" name="Group 7"/>
          <p:cNvGrpSpPr/>
          <p:nvPr/>
        </p:nvGrpSpPr>
        <p:grpSpPr>
          <a:xfrm>
            <a:off x="508251" y="5100460"/>
            <a:ext cx="7793945" cy="4157840"/>
            <a:chOff x="0" y="0"/>
            <a:chExt cx="10391926" cy="5543786"/>
          </a:xfrm>
        </p:grpSpPr>
        <p:sp>
          <p:nvSpPr>
            <p:cNvPr id="8" name="TextBox 8"/>
            <p:cNvSpPr txBox="1"/>
            <p:nvPr/>
          </p:nvSpPr>
          <p:spPr>
            <a:xfrm>
              <a:off x="0" y="-76200"/>
              <a:ext cx="10391926" cy="497840"/>
            </a:xfrm>
            <a:prstGeom prst="rect">
              <a:avLst/>
            </a:prstGeom>
          </p:spPr>
          <p:txBody>
            <a:bodyPr lIns="0" tIns="0" rIns="0" bIns="0" rtlCol="0" anchor="t">
              <a:spAutoFit/>
            </a:bodyPr>
            <a:lstStyle/>
            <a:p>
              <a:pPr marL="0" lvl="1" indent="0">
                <a:lnSpc>
                  <a:spcPts val="3255"/>
                </a:lnSpc>
                <a:spcBef>
                  <a:spcPts val="2441"/>
                </a:spcBef>
              </a:pPr>
              <a:r>
                <a:rPr lang="en-US" sz="2100" spc="126">
                  <a:solidFill>
                    <a:srgbClr val="04060F"/>
                  </a:solidFill>
                  <a:latin typeface="Inter Bold"/>
                </a:rPr>
                <a:t>RESPONSILITIES</a:t>
              </a:r>
            </a:p>
          </p:txBody>
        </p:sp>
        <p:sp>
          <p:nvSpPr>
            <p:cNvPr id="9" name="TextBox 9"/>
            <p:cNvSpPr txBox="1"/>
            <p:nvPr/>
          </p:nvSpPr>
          <p:spPr>
            <a:xfrm>
              <a:off x="0" y="553321"/>
              <a:ext cx="10391926" cy="4990465"/>
            </a:xfrm>
            <a:prstGeom prst="rect">
              <a:avLst/>
            </a:prstGeom>
          </p:spPr>
          <p:txBody>
            <a:bodyPr lIns="0" tIns="0" rIns="0" bIns="0" rtlCol="0" anchor="t">
              <a:spAutoFit/>
            </a:bodyPr>
            <a:lstStyle/>
            <a:p>
              <a:pPr marL="453390" lvl="1" indent="-226695" algn="just">
                <a:lnSpc>
                  <a:spcPts val="3780"/>
                </a:lnSpc>
                <a:buFont typeface="Arial"/>
                <a:buChar char="•"/>
              </a:pPr>
              <a:r>
                <a:rPr lang="en-US" sz="2100" spc="21">
                  <a:solidFill>
                    <a:srgbClr val="242424"/>
                  </a:solidFill>
                  <a:latin typeface="Arimo"/>
                </a:rPr>
                <a:t>Acquisition of near-real-time satellite data</a:t>
              </a:r>
            </a:p>
            <a:p>
              <a:pPr marL="453390" lvl="1" indent="-226695" algn="just">
                <a:lnSpc>
                  <a:spcPts val="3780"/>
                </a:lnSpc>
                <a:buFont typeface="Arial"/>
                <a:buChar char="•"/>
              </a:pPr>
              <a:r>
                <a:rPr lang="en-US" sz="2100" spc="21">
                  <a:solidFill>
                    <a:srgbClr val="242424"/>
                  </a:solidFill>
                  <a:latin typeface="Arimo"/>
                </a:rPr>
                <a:t>Acquisition of airborne &amp; in-situ data, metadata and products</a:t>
              </a:r>
            </a:p>
            <a:p>
              <a:pPr marL="453390" lvl="1" indent="-226695" algn="just">
                <a:lnSpc>
                  <a:spcPts val="3780"/>
                </a:lnSpc>
                <a:buFont typeface="Arial"/>
                <a:buChar char="•"/>
              </a:pPr>
              <a:r>
                <a:rPr lang="en-US" sz="2100" spc="21">
                  <a:solidFill>
                    <a:srgbClr val="242424"/>
                  </a:solidFill>
                  <a:latin typeface="Arimo"/>
                </a:rPr>
                <a:t>Weather monitoring</a:t>
              </a:r>
            </a:p>
            <a:p>
              <a:pPr marL="453390" lvl="1" indent="-226695" algn="just">
                <a:lnSpc>
                  <a:spcPts val="3780"/>
                </a:lnSpc>
                <a:buFont typeface="Arial"/>
                <a:buChar char="•"/>
              </a:pPr>
              <a:r>
                <a:rPr lang="en-US" sz="2100" spc="21">
                  <a:solidFill>
                    <a:srgbClr val="242424"/>
                  </a:solidFill>
                  <a:latin typeface="Arimo"/>
                </a:rPr>
                <a:t>UAS operations &amp; management</a:t>
              </a:r>
            </a:p>
            <a:p>
              <a:pPr marL="453390" lvl="1" indent="-226695" algn="just">
                <a:lnSpc>
                  <a:spcPts val="3780"/>
                </a:lnSpc>
                <a:buFont typeface="Arial"/>
                <a:buChar char="•"/>
              </a:pPr>
              <a:r>
                <a:rPr lang="en-US" sz="2100" spc="21">
                  <a:solidFill>
                    <a:srgbClr val="242424"/>
                  </a:solidFill>
                  <a:latin typeface="Arimo"/>
                </a:rPr>
                <a:t>Virtual fire monitoring &amp; modelling</a:t>
              </a:r>
            </a:p>
            <a:p>
              <a:pPr marL="453390" lvl="1" indent="-226695" algn="just">
                <a:lnSpc>
                  <a:spcPts val="3780"/>
                </a:lnSpc>
                <a:buFont typeface="Arial"/>
                <a:buChar char="•"/>
              </a:pPr>
              <a:r>
                <a:rPr lang="en-US" sz="2100" spc="21">
                  <a:solidFill>
                    <a:srgbClr val="242424"/>
                  </a:solidFill>
                  <a:latin typeface="Arimo"/>
                </a:rPr>
                <a:t>Organizing training programs</a:t>
              </a:r>
            </a:p>
            <a:p>
              <a:pPr marL="453390" lvl="1" indent="-226695" algn="just">
                <a:lnSpc>
                  <a:spcPts val="3780"/>
                </a:lnSpc>
                <a:buFont typeface="Arial"/>
                <a:buChar char="•"/>
              </a:pPr>
              <a:r>
                <a:rPr lang="en-US" sz="2100" spc="21">
                  <a:solidFill>
                    <a:srgbClr val="242424"/>
                  </a:solidFill>
                  <a:latin typeface="Arimo"/>
                </a:rPr>
                <a:t>Consultancy Services</a:t>
              </a:r>
            </a:p>
            <a:p>
              <a:pPr marL="453390" lvl="1" indent="-226695" algn="just">
                <a:lnSpc>
                  <a:spcPts val="3780"/>
                </a:lnSpc>
                <a:buFont typeface="Arial"/>
                <a:buChar char="•"/>
              </a:pPr>
              <a:r>
                <a:rPr lang="en-US" sz="2100" spc="21">
                  <a:solidFill>
                    <a:srgbClr val="242424"/>
                  </a:solidFill>
                  <a:latin typeface="Arimo"/>
                </a:rPr>
                <a:t>Conducting Research</a:t>
              </a:r>
            </a:p>
          </p:txBody>
        </p:sp>
      </p:grpSp>
      <p:grpSp>
        <p:nvGrpSpPr>
          <p:cNvPr id="10" name="Group 10"/>
          <p:cNvGrpSpPr/>
          <p:nvPr/>
        </p:nvGrpSpPr>
        <p:grpSpPr>
          <a:xfrm>
            <a:off x="6994600" y="8572500"/>
            <a:ext cx="1714500" cy="1714500"/>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sp>
        <p:nvSpPr>
          <p:cNvPr id="12" name="TextBox 12"/>
          <p:cNvSpPr txBox="1"/>
          <p:nvPr/>
        </p:nvSpPr>
        <p:spPr>
          <a:xfrm>
            <a:off x="7343653" y="9313324"/>
            <a:ext cx="958543" cy="269487"/>
          </a:xfrm>
          <a:prstGeom prst="rect">
            <a:avLst/>
          </a:prstGeom>
        </p:spPr>
        <p:txBody>
          <a:bodyPr lIns="0" tIns="0" rIns="0" bIns="0" rtlCol="0" anchor="t">
            <a:spAutoFit/>
          </a:bodyPr>
          <a:lstStyle/>
          <a:p>
            <a:pPr algn="ctr">
              <a:lnSpc>
                <a:spcPts val="2159"/>
              </a:lnSpc>
              <a:spcBef>
                <a:spcPts val="1619"/>
              </a:spcBef>
            </a:pPr>
            <a:r>
              <a:rPr lang="en-US" sz="1799" spc="107">
                <a:solidFill>
                  <a:srgbClr val="242424"/>
                </a:solidFill>
                <a:latin typeface="Inter Bold"/>
              </a:rPr>
              <a:t>02–20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C462E"/>
        </a:solidFill>
        <a:effectLst/>
      </p:bgPr>
    </p:bg>
    <p:spTree>
      <p:nvGrpSpPr>
        <p:cNvPr id="1" name=""/>
        <p:cNvGrpSpPr/>
        <p:nvPr/>
      </p:nvGrpSpPr>
      <p:grpSpPr>
        <a:xfrm>
          <a:off x="0" y="0"/>
          <a:ext cx="0" cy="0"/>
          <a:chOff x="0" y="0"/>
          <a:chExt cx="0" cy="0"/>
        </a:xfrm>
      </p:grpSpPr>
      <p:sp>
        <p:nvSpPr>
          <p:cNvPr id="2" name="AutoShape 2"/>
          <p:cNvSpPr/>
          <p:nvPr/>
        </p:nvSpPr>
        <p:spPr>
          <a:xfrm>
            <a:off x="0" y="0"/>
            <a:ext cx="1714500" cy="10287000"/>
          </a:xfrm>
          <a:prstGeom prst="rect">
            <a:avLst/>
          </a:prstGeom>
          <a:solidFill>
            <a:srgbClr val="FFFFFF"/>
          </a:solidFill>
        </p:spPr>
      </p:sp>
      <p:grpSp>
        <p:nvGrpSpPr>
          <p:cNvPr id="3" name="Group 3"/>
          <p:cNvGrpSpPr/>
          <p:nvPr/>
        </p:nvGrpSpPr>
        <p:grpSpPr>
          <a:xfrm>
            <a:off x="2375149" y="1341798"/>
            <a:ext cx="15306185" cy="2380652"/>
            <a:chOff x="0" y="0"/>
            <a:chExt cx="20408246" cy="3174202"/>
          </a:xfrm>
        </p:grpSpPr>
        <p:sp>
          <p:nvSpPr>
            <p:cNvPr id="4" name="TextBox 4"/>
            <p:cNvSpPr txBox="1"/>
            <p:nvPr/>
          </p:nvSpPr>
          <p:spPr>
            <a:xfrm>
              <a:off x="0" y="28575"/>
              <a:ext cx="6572368" cy="822607"/>
            </a:xfrm>
            <a:prstGeom prst="rect">
              <a:avLst/>
            </a:prstGeom>
          </p:spPr>
          <p:txBody>
            <a:bodyPr lIns="0" tIns="0" rIns="0" bIns="0" rtlCol="0" anchor="t">
              <a:spAutoFit/>
            </a:bodyPr>
            <a:lstStyle/>
            <a:p>
              <a:pPr marL="0" lvl="0" indent="0" algn="l">
                <a:lnSpc>
                  <a:spcPts val="4620"/>
                </a:lnSpc>
                <a:spcBef>
                  <a:spcPts val="3465"/>
                </a:spcBef>
              </a:pPr>
              <a:r>
                <a:rPr lang="en-US" sz="4200" spc="-210">
                  <a:solidFill>
                    <a:srgbClr val="FFE247"/>
                  </a:solidFill>
                  <a:latin typeface="Inter"/>
                </a:rPr>
                <a:t>VISION</a:t>
              </a:r>
            </a:p>
          </p:txBody>
        </p:sp>
        <p:sp>
          <p:nvSpPr>
            <p:cNvPr id="5" name="TextBox 5"/>
            <p:cNvSpPr txBox="1"/>
            <p:nvPr/>
          </p:nvSpPr>
          <p:spPr>
            <a:xfrm>
              <a:off x="0" y="1125692"/>
              <a:ext cx="20408246" cy="2048510"/>
            </a:xfrm>
            <a:prstGeom prst="rect">
              <a:avLst/>
            </a:prstGeom>
          </p:spPr>
          <p:txBody>
            <a:bodyPr lIns="0" tIns="0" rIns="0" bIns="0" rtlCol="0" anchor="t">
              <a:spAutoFit/>
            </a:bodyPr>
            <a:lstStyle/>
            <a:p>
              <a:pPr algn="just">
                <a:lnSpc>
                  <a:spcPts val="4200"/>
                </a:lnSpc>
                <a:spcBef>
                  <a:spcPts val="3150"/>
                </a:spcBef>
              </a:pPr>
              <a:r>
                <a:rPr lang="en-US" sz="2800" spc="28">
                  <a:solidFill>
                    <a:srgbClr val="FFFFFF"/>
                  </a:solidFill>
                  <a:latin typeface="Inter"/>
                </a:rPr>
                <a:t>To become a leading African Research Centre in the promotion and dissemination of value-added satellite and in-situ based data and information, transfer of ultra-modern affordable space science skills and technologies for meeting the needs of society</a:t>
              </a:r>
            </a:p>
          </p:txBody>
        </p:sp>
      </p:grpSp>
      <p:grpSp>
        <p:nvGrpSpPr>
          <p:cNvPr id="6" name="Group 6"/>
          <p:cNvGrpSpPr/>
          <p:nvPr/>
        </p:nvGrpSpPr>
        <p:grpSpPr>
          <a:xfrm>
            <a:off x="2387730" y="3938964"/>
            <a:ext cx="15293604" cy="2380652"/>
            <a:chOff x="0" y="0"/>
            <a:chExt cx="20391472" cy="3174202"/>
          </a:xfrm>
        </p:grpSpPr>
        <p:sp>
          <p:nvSpPr>
            <p:cNvPr id="7" name="TextBox 7"/>
            <p:cNvSpPr txBox="1"/>
            <p:nvPr/>
          </p:nvSpPr>
          <p:spPr>
            <a:xfrm>
              <a:off x="0" y="28575"/>
              <a:ext cx="6566966" cy="822607"/>
            </a:xfrm>
            <a:prstGeom prst="rect">
              <a:avLst/>
            </a:prstGeom>
          </p:spPr>
          <p:txBody>
            <a:bodyPr lIns="0" tIns="0" rIns="0" bIns="0" rtlCol="0" anchor="t">
              <a:spAutoFit/>
            </a:bodyPr>
            <a:lstStyle/>
            <a:p>
              <a:pPr marL="0" lvl="0" indent="0" algn="l">
                <a:lnSpc>
                  <a:spcPts val="4620"/>
                </a:lnSpc>
                <a:spcBef>
                  <a:spcPts val="3465"/>
                </a:spcBef>
              </a:pPr>
              <a:r>
                <a:rPr lang="en-US" sz="4200" spc="-210">
                  <a:solidFill>
                    <a:srgbClr val="FFE247"/>
                  </a:solidFill>
                  <a:latin typeface="Inter"/>
                </a:rPr>
                <a:t>MISSION</a:t>
              </a:r>
            </a:p>
          </p:txBody>
        </p:sp>
        <p:sp>
          <p:nvSpPr>
            <p:cNvPr id="8" name="TextBox 8"/>
            <p:cNvSpPr txBox="1"/>
            <p:nvPr/>
          </p:nvSpPr>
          <p:spPr>
            <a:xfrm>
              <a:off x="0" y="1125692"/>
              <a:ext cx="20391472" cy="2048510"/>
            </a:xfrm>
            <a:prstGeom prst="rect">
              <a:avLst/>
            </a:prstGeom>
          </p:spPr>
          <p:txBody>
            <a:bodyPr lIns="0" tIns="0" rIns="0" bIns="0" rtlCol="0" anchor="t">
              <a:spAutoFit/>
            </a:bodyPr>
            <a:lstStyle/>
            <a:p>
              <a:pPr algn="just">
                <a:lnSpc>
                  <a:spcPts val="4200"/>
                </a:lnSpc>
                <a:spcBef>
                  <a:spcPts val="3150"/>
                </a:spcBef>
              </a:pPr>
              <a:r>
                <a:rPr lang="en-US" sz="2800" spc="28">
                  <a:solidFill>
                    <a:srgbClr val="FFFFFF"/>
                  </a:solidFill>
                  <a:latin typeface="Inter"/>
                </a:rPr>
                <a:t>To promote, facilitate and support the acquisition and application of geospatial technologies in interdisciplinary research and education in areas of water, disasters, energy, climate, agriculture, ecosystems, weather, health and biodiversity</a:t>
              </a:r>
            </a:p>
          </p:txBody>
        </p:sp>
      </p:grpSp>
      <p:grpSp>
        <p:nvGrpSpPr>
          <p:cNvPr id="9" name="Group 9"/>
          <p:cNvGrpSpPr/>
          <p:nvPr/>
        </p:nvGrpSpPr>
        <p:grpSpPr>
          <a:xfrm>
            <a:off x="0" y="8572500"/>
            <a:ext cx="1714500" cy="1714500"/>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sp>
        <p:nvSpPr>
          <p:cNvPr id="11" name="TextBox 11"/>
          <p:cNvSpPr txBox="1"/>
          <p:nvPr/>
        </p:nvSpPr>
        <p:spPr>
          <a:xfrm>
            <a:off x="349053" y="9313324"/>
            <a:ext cx="958543" cy="269487"/>
          </a:xfrm>
          <a:prstGeom prst="rect">
            <a:avLst/>
          </a:prstGeom>
        </p:spPr>
        <p:txBody>
          <a:bodyPr lIns="0" tIns="0" rIns="0" bIns="0" rtlCol="0" anchor="t">
            <a:spAutoFit/>
          </a:bodyPr>
          <a:lstStyle/>
          <a:p>
            <a:pPr algn="ctr">
              <a:lnSpc>
                <a:spcPts val="2159"/>
              </a:lnSpc>
              <a:spcBef>
                <a:spcPts val="1619"/>
              </a:spcBef>
            </a:pPr>
            <a:r>
              <a:rPr lang="en-US" sz="1799" spc="107">
                <a:solidFill>
                  <a:srgbClr val="242424"/>
                </a:solidFill>
                <a:latin typeface="Inter Bold"/>
              </a:rPr>
              <a:t>03-20</a:t>
            </a:r>
          </a:p>
        </p:txBody>
      </p:sp>
      <p:sp>
        <p:nvSpPr>
          <p:cNvPr id="12" name="TextBox 12"/>
          <p:cNvSpPr txBox="1"/>
          <p:nvPr/>
        </p:nvSpPr>
        <p:spPr>
          <a:xfrm>
            <a:off x="2387730" y="6703680"/>
            <a:ext cx="4925224" cy="609812"/>
          </a:xfrm>
          <a:prstGeom prst="rect">
            <a:avLst/>
          </a:prstGeom>
        </p:spPr>
        <p:txBody>
          <a:bodyPr lIns="0" tIns="0" rIns="0" bIns="0" rtlCol="0" anchor="t">
            <a:spAutoFit/>
          </a:bodyPr>
          <a:lstStyle/>
          <a:p>
            <a:pPr marL="0" lvl="0" indent="0" algn="l">
              <a:lnSpc>
                <a:spcPts val="4620"/>
              </a:lnSpc>
              <a:spcBef>
                <a:spcPts val="3465"/>
              </a:spcBef>
            </a:pPr>
            <a:r>
              <a:rPr lang="en-US" sz="4200" spc="-210">
                <a:solidFill>
                  <a:srgbClr val="FFE247"/>
                </a:solidFill>
                <a:latin typeface="Inter"/>
              </a:rPr>
              <a:t>DIVISION</a:t>
            </a:r>
          </a:p>
        </p:txBody>
      </p:sp>
      <p:sp>
        <p:nvSpPr>
          <p:cNvPr id="13" name="TextBox 13"/>
          <p:cNvSpPr txBox="1"/>
          <p:nvPr/>
        </p:nvSpPr>
        <p:spPr>
          <a:xfrm>
            <a:off x="10933917" y="7344769"/>
            <a:ext cx="6747417" cy="521970"/>
          </a:xfrm>
          <a:prstGeom prst="rect">
            <a:avLst/>
          </a:prstGeom>
        </p:spPr>
        <p:txBody>
          <a:bodyPr lIns="0" tIns="0" rIns="0" bIns="0" rtlCol="0" anchor="t">
            <a:spAutoFit/>
          </a:bodyPr>
          <a:lstStyle/>
          <a:p>
            <a:pPr>
              <a:lnSpc>
                <a:spcPts val="4200"/>
              </a:lnSpc>
              <a:spcBef>
                <a:spcPts val="3150"/>
              </a:spcBef>
            </a:pPr>
            <a:r>
              <a:rPr lang="en-US" sz="2800" spc="28">
                <a:solidFill>
                  <a:srgbClr val="FFFFFF"/>
                </a:solidFill>
                <a:latin typeface="Inter"/>
              </a:rPr>
              <a:t>- Earth &amp; Ocean Observation</a:t>
            </a:r>
          </a:p>
        </p:txBody>
      </p:sp>
      <p:sp>
        <p:nvSpPr>
          <p:cNvPr id="14" name="TextBox 14"/>
          <p:cNvSpPr txBox="1"/>
          <p:nvPr/>
        </p:nvSpPr>
        <p:spPr>
          <a:xfrm>
            <a:off x="2387730" y="7344769"/>
            <a:ext cx="7339701" cy="521970"/>
          </a:xfrm>
          <a:prstGeom prst="rect">
            <a:avLst/>
          </a:prstGeom>
        </p:spPr>
        <p:txBody>
          <a:bodyPr lIns="0" tIns="0" rIns="0" bIns="0" rtlCol="0" anchor="t">
            <a:spAutoFit/>
          </a:bodyPr>
          <a:lstStyle/>
          <a:p>
            <a:pPr>
              <a:lnSpc>
                <a:spcPts val="4200"/>
              </a:lnSpc>
              <a:spcBef>
                <a:spcPts val="3150"/>
              </a:spcBef>
            </a:pPr>
            <a:r>
              <a:rPr lang="en-US" sz="2800" spc="28">
                <a:solidFill>
                  <a:srgbClr val="FFFFFF"/>
                </a:solidFill>
                <a:latin typeface="Inter"/>
              </a:rPr>
              <a:t>- Air, Weather &amp; Climate Informatics</a:t>
            </a:r>
          </a:p>
        </p:txBody>
      </p:sp>
      <p:sp>
        <p:nvSpPr>
          <p:cNvPr id="15" name="TextBox 15"/>
          <p:cNvSpPr txBox="1"/>
          <p:nvPr/>
        </p:nvSpPr>
        <p:spPr>
          <a:xfrm>
            <a:off x="10933917" y="7900531"/>
            <a:ext cx="6747417" cy="521970"/>
          </a:xfrm>
          <a:prstGeom prst="rect">
            <a:avLst/>
          </a:prstGeom>
        </p:spPr>
        <p:txBody>
          <a:bodyPr lIns="0" tIns="0" rIns="0" bIns="0" rtlCol="0" anchor="t">
            <a:spAutoFit/>
          </a:bodyPr>
          <a:lstStyle/>
          <a:p>
            <a:pPr>
              <a:lnSpc>
                <a:spcPts val="4200"/>
              </a:lnSpc>
              <a:spcBef>
                <a:spcPts val="3150"/>
              </a:spcBef>
            </a:pPr>
            <a:r>
              <a:rPr lang="en-US" sz="2800" spc="28">
                <a:solidFill>
                  <a:srgbClr val="FFFFFF"/>
                </a:solidFill>
                <a:latin typeface="Inter"/>
              </a:rPr>
              <a:t>- Matter &amp; Energy Fluxes</a:t>
            </a:r>
          </a:p>
        </p:txBody>
      </p:sp>
      <p:sp>
        <p:nvSpPr>
          <p:cNvPr id="16" name="TextBox 16"/>
          <p:cNvSpPr txBox="1"/>
          <p:nvPr/>
        </p:nvSpPr>
        <p:spPr>
          <a:xfrm>
            <a:off x="2387730" y="7900531"/>
            <a:ext cx="7339701" cy="521970"/>
          </a:xfrm>
          <a:prstGeom prst="rect">
            <a:avLst/>
          </a:prstGeom>
        </p:spPr>
        <p:txBody>
          <a:bodyPr lIns="0" tIns="0" rIns="0" bIns="0" rtlCol="0" anchor="t">
            <a:spAutoFit/>
          </a:bodyPr>
          <a:lstStyle/>
          <a:p>
            <a:pPr>
              <a:lnSpc>
                <a:spcPts val="4200"/>
              </a:lnSpc>
              <a:spcBef>
                <a:spcPts val="3150"/>
              </a:spcBef>
            </a:pPr>
            <a:r>
              <a:rPr lang="en-US" sz="2800" spc="28">
                <a:solidFill>
                  <a:srgbClr val="FFFFFF"/>
                </a:solidFill>
                <a:latin typeface="Inter"/>
              </a:rPr>
              <a:t>- Satellite Operations &amp; Communication</a:t>
            </a:r>
          </a:p>
        </p:txBody>
      </p:sp>
      <p:sp>
        <p:nvSpPr>
          <p:cNvPr id="17" name="TextBox 17"/>
          <p:cNvSpPr txBox="1"/>
          <p:nvPr/>
        </p:nvSpPr>
        <p:spPr>
          <a:xfrm>
            <a:off x="10921336" y="8432757"/>
            <a:ext cx="6747417" cy="521970"/>
          </a:xfrm>
          <a:prstGeom prst="rect">
            <a:avLst/>
          </a:prstGeom>
        </p:spPr>
        <p:txBody>
          <a:bodyPr lIns="0" tIns="0" rIns="0" bIns="0" rtlCol="0" anchor="t">
            <a:spAutoFit/>
          </a:bodyPr>
          <a:lstStyle/>
          <a:p>
            <a:pPr>
              <a:lnSpc>
                <a:spcPts val="4200"/>
              </a:lnSpc>
              <a:spcBef>
                <a:spcPts val="3150"/>
              </a:spcBef>
            </a:pPr>
            <a:r>
              <a:rPr lang="en-US" sz="2800" spc="28">
                <a:solidFill>
                  <a:srgbClr val="FFFFFF"/>
                </a:solidFill>
                <a:latin typeface="Inter"/>
              </a:rPr>
              <a:t>- Unmanned Aerial Systems</a:t>
            </a:r>
          </a:p>
        </p:txBody>
      </p:sp>
      <p:sp>
        <p:nvSpPr>
          <p:cNvPr id="18" name="TextBox 18"/>
          <p:cNvSpPr txBox="1"/>
          <p:nvPr/>
        </p:nvSpPr>
        <p:spPr>
          <a:xfrm>
            <a:off x="2375149" y="8432757"/>
            <a:ext cx="7352282" cy="521970"/>
          </a:xfrm>
          <a:prstGeom prst="rect">
            <a:avLst/>
          </a:prstGeom>
        </p:spPr>
        <p:txBody>
          <a:bodyPr lIns="0" tIns="0" rIns="0" bIns="0" rtlCol="0" anchor="t">
            <a:spAutoFit/>
          </a:bodyPr>
          <a:lstStyle/>
          <a:p>
            <a:pPr>
              <a:lnSpc>
                <a:spcPts val="4200"/>
              </a:lnSpc>
              <a:spcBef>
                <a:spcPts val="3150"/>
              </a:spcBef>
            </a:pPr>
            <a:r>
              <a:rPr lang="en-US" sz="2800" spc="28">
                <a:solidFill>
                  <a:srgbClr val="FFFFFF"/>
                </a:solidFill>
                <a:latin typeface="Inter"/>
              </a:rPr>
              <a:t>- Innovative Geo-Computing</a:t>
            </a:r>
          </a:p>
        </p:txBody>
      </p:sp>
      <p:sp>
        <p:nvSpPr>
          <p:cNvPr id="19" name="TextBox 19"/>
          <p:cNvSpPr txBox="1"/>
          <p:nvPr/>
        </p:nvSpPr>
        <p:spPr>
          <a:xfrm rot="5400000">
            <a:off x="-2701657" y="4413968"/>
            <a:ext cx="7002110" cy="203430"/>
          </a:xfrm>
          <a:prstGeom prst="rect">
            <a:avLst/>
          </a:prstGeom>
        </p:spPr>
        <p:txBody>
          <a:bodyPr lIns="0" tIns="0" rIns="0" bIns="0" rtlCol="0" anchor="t">
            <a:spAutoFit/>
          </a:bodyPr>
          <a:lstStyle/>
          <a:p>
            <a:pPr marL="0" lvl="1" indent="0" algn="ctr">
              <a:lnSpc>
                <a:spcPts val="1680"/>
              </a:lnSpc>
              <a:spcBef>
                <a:spcPts val="1260"/>
              </a:spcBef>
            </a:pPr>
            <a:r>
              <a:rPr lang="en-US" sz="1400" spc="210">
                <a:solidFill>
                  <a:srgbClr val="242424"/>
                </a:solidFill>
                <a:latin typeface="Inter"/>
              </a:rPr>
              <a:t>GEO WEEK 2022 GHANA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8709100" cy="4574785"/>
          </a:xfrm>
          <a:prstGeom prst="rect">
            <a:avLst/>
          </a:prstGeom>
          <a:solidFill>
            <a:srgbClr val="1C462E"/>
          </a:solidFill>
        </p:spPr>
      </p:sp>
      <p:grpSp>
        <p:nvGrpSpPr>
          <p:cNvPr id="3" name="Group 3"/>
          <p:cNvGrpSpPr/>
          <p:nvPr/>
        </p:nvGrpSpPr>
        <p:grpSpPr>
          <a:xfrm>
            <a:off x="6994600" y="8572500"/>
            <a:ext cx="1714500" cy="1714500"/>
            <a:chOff x="0" y="0"/>
            <a:chExt cx="1913890" cy="1913890"/>
          </a:xfrm>
        </p:grpSpPr>
        <p:sp>
          <p:nvSpPr>
            <p:cNvPr id="4" name="Freeform 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pic>
        <p:nvPicPr>
          <p:cNvPr id="5" name="Picture 5"/>
          <p:cNvPicPr>
            <a:picLocks noChangeAspect="1"/>
          </p:cNvPicPr>
          <p:nvPr/>
        </p:nvPicPr>
        <p:blipFill>
          <a:blip r:embed="rId3"/>
          <a:srcRect/>
          <a:stretch>
            <a:fillRect/>
          </a:stretch>
        </p:blipFill>
        <p:spPr>
          <a:xfrm>
            <a:off x="9469335" y="1028700"/>
            <a:ext cx="3772439" cy="81592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16799" y="3094657"/>
            <a:ext cx="5056338" cy="1480128"/>
          </a:xfrm>
          <a:prstGeom prst="rect">
            <a:avLst/>
          </a:prstGeom>
        </p:spPr>
      </p:pic>
      <p:pic>
        <p:nvPicPr>
          <p:cNvPr id="7" name="Picture 7"/>
          <p:cNvPicPr>
            <a:picLocks noChangeAspect="1"/>
          </p:cNvPicPr>
          <p:nvPr/>
        </p:nvPicPr>
        <p:blipFill>
          <a:blip r:embed="rId6"/>
          <a:srcRect/>
          <a:stretch>
            <a:fillRect/>
          </a:stretch>
        </p:blipFill>
        <p:spPr>
          <a:xfrm>
            <a:off x="9469335" y="2207639"/>
            <a:ext cx="1774037" cy="1774037"/>
          </a:xfrm>
          <a:prstGeom prst="rect">
            <a:avLst/>
          </a:prstGeom>
        </p:spPr>
      </p:pic>
      <p:pic>
        <p:nvPicPr>
          <p:cNvPr id="8" name="Picture 8"/>
          <p:cNvPicPr>
            <a:picLocks noChangeAspect="1"/>
          </p:cNvPicPr>
          <p:nvPr/>
        </p:nvPicPr>
        <p:blipFill>
          <a:blip r:embed="rId7"/>
          <a:srcRect/>
          <a:stretch>
            <a:fillRect/>
          </a:stretch>
        </p:blipFill>
        <p:spPr>
          <a:xfrm>
            <a:off x="13047359" y="4484773"/>
            <a:ext cx="2652328" cy="1485304"/>
          </a:xfrm>
          <a:prstGeom prst="rect">
            <a:avLst/>
          </a:prstGeom>
        </p:spPr>
      </p:pic>
      <p:pic>
        <p:nvPicPr>
          <p:cNvPr id="9" name="Picture 9"/>
          <p:cNvPicPr>
            <a:picLocks noChangeAspect="1"/>
          </p:cNvPicPr>
          <p:nvPr/>
        </p:nvPicPr>
        <p:blipFill>
          <a:blip r:embed="rId8"/>
          <a:srcRect/>
          <a:stretch>
            <a:fillRect/>
          </a:stretch>
        </p:blipFill>
        <p:spPr>
          <a:xfrm>
            <a:off x="9362209" y="4301007"/>
            <a:ext cx="3879566" cy="1456387"/>
          </a:xfrm>
          <a:prstGeom prst="rect">
            <a:avLst/>
          </a:prstGeom>
        </p:spPr>
      </p:pic>
      <p:pic>
        <p:nvPicPr>
          <p:cNvPr id="10" name="Picture 10"/>
          <p:cNvPicPr>
            <a:picLocks noChangeAspect="1"/>
          </p:cNvPicPr>
          <p:nvPr/>
        </p:nvPicPr>
        <p:blipFill>
          <a:blip r:embed="rId9"/>
          <a:srcRect t="25947" r="195" b="30880"/>
          <a:stretch>
            <a:fillRect/>
          </a:stretch>
        </p:blipFill>
        <p:spPr>
          <a:xfrm>
            <a:off x="9469335" y="6107290"/>
            <a:ext cx="3446726" cy="1490941"/>
          </a:xfrm>
          <a:prstGeom prst="rect">
            <a:avLst/>
          </a:prstGeom>
        </p:spPr>
      </p:pic>
      <p:pic>
        <p:nvPicPr>
          <p:cNvPr id="11" name="Picture 11"/>
          <p:cNvPicPr>
            <a:picLocks noChangeAspect="1"/>
          </p:cNvPicPr>
          <p:nvPr/>
        </p:nvPicPr>
        <p:blipFill>
          <a:blip r:embed="rId10"/>
          <a:srcRect/>
          <a:stretch>
            <a:fillRect/>
          </a:stretch>
        </p:blipFill>
        <p:spPr>
          <a:xfrm>
            <a:off x="15580786" y="1081939"/>
            <a:ext cx="1678514" cy="1747494"/>
          </a:xfrm>
          <a:prstGeom prst="rect">
            <a:avLst/>
          </a:prstGeom>
        </p:spPr>
      </p:pic>
      <p:pic>
        <p:nvPicPr>
          <p:cNvPr id="12" name="Picture 12"/>
          <p:cNvPicPr>
            <a:picLocks noChangeAspect="1"/>
          </p:cNvPicPr>
          <p:nvPr/>
        </p:nvPicPr>
        <p:blipFill>
          <a:blip r:embed="rId11"/>
          <a:srcRect/>
          <a:stretch>
            <a:fillRect/>
          </a:stretch>
        </p:blipFill>
        <p:spPr>
          <a:xfrm>
            <a:off x="13146018" y="7183071"/>
            <a:ext cx="2434768" cy="1326403"/>
          </a:xfrm>
          <a:prstGeom prst="rect">
            <a:avLst/>
          </a:prstGeom>
        </p:spPr>
      </p:pic>
      <p:pic>
        <p:nvPicPr>
          <p:cNvPr id="13" name="Picture 13"/>
          <p:cNvPicPr>
            <a:picLocks noChangeAspect="1"/>
          </p:cNvPicPr>
          <p:nvPr/>
        </p:nvPicPr>
        <p:blipFill>
          <a:blip r:embed="rId12"/>
          <a:srcRect l="11362" r="18714"/>
          <a:stretch>
            <a:fillRect/>
          </a:stretch>
        </p:blipFill>
        <p:spPr>
          <a:xfrm>
            <a:off x="9469335" y="7846273"/>
            <a:ext cx="2228309" cy="1914813"/>
          </a:xfrm>
          <a:prstGeom prst="rect">
            <a:avLst/>
          </a:prstGeom>
        </p:spPr>
      </p:pic>
      <p:pic>
        <p:nvPicPr>
          <p:cNvPr id="14" name="Picture 14"/>
          <p:cNvPicPr>
            <a:picLocks noChangeAspect="1"/>
          </p:cNvPicPr>
          <p:nvPr/>
        </p:nvPicPr>
        <p:blipFill>
          <a:blip r:embed="rId13"/>
          <a:srcRect/>
          <a:stretch>
            <a:fillRect/>
          </a:stretch>
        </p:blipFill>
        <p:spPr>
          <a:xfrm>
            <a:off x="15667884" y="8047253"/>
            <a:ext cx="1591416" cy="1713832"/>
          </a:xfrm>
          <a:prstGeom prst="rect">
            <a:avLst/>
          </a:prstGeom>
        </p:spPr>
      </p:pic>
      <p:pic>
        <p:nvPicPr>
          <p:cNvPr id="15" name="Picture 15"/>
          <p:cNvPicPr>
            <a:picLocks noChangeAspect="1"/>
          </p:cNvPicPr>
          <p:nvPr/>
        </p:nvPicPr>
        <p:blipFill>
          <a:blip r:embed="rId14"/>
          <a:srcRect/>
          <a:stretch>
            <a:fillRect/>
          </a:stretch>
        </p:blipFill>
        <p:spPr>
          <a:xfrm>
            <a:off x="12016799" y="2050936"/>
            <a:ext cx="3363937" cy="887277"/>
          </a:xfrm>
          <a:prstGeom prst="rect">
            <a:avLst/>
          </a:prstGeom>
        </p:spPr>
      </p:pic>
      <p:pic>
        <p:nvPicPr>
          <p:cNvPr id="16" name="Picture 16"/>
          <p:cNvPicPr>
            <a:picLocks noChangeAspect="1"/>
          </p:cNvPicPr>
          <p:nvPr/>
        </p:nvPicPr>
        <p:blipFill>
          <a:blip r:embed="rId15"/>
          <a:srcRect/>
          <a:stretch>
            <a:fillRect/>
          </a:stretch>
        </p:blipFill>
        <p:spPr>
          <a:xfrm>
            <a:off x="11836988" y="8416028"/>
            <a:ext cx="3099086" cy="1345058"/>
          </a:xfrm>
          <a:prstGeom prst="rect">
            <a:avLst/>
          </a:prstGeom>
        </p:spPr>
      </p:pic>
      <p:pic>
        <p:nvPicPr>
          <p:cNvPr id="17" name="Picture 17"/>
          <p:cNvPicPr>
            <a:picLocks noChangeAspect="1"/>
          </p:cNvPicPr>
          <p:nvPr/>
        </p:nvPicPr>
        <p:blipFill>
          <a:blip r:embed="rId16"/>
          <a:srcRect l="2856" r="2856"/>
          <a:stretch>
            <a:fillRect/>
          </a:stretch>
        </p:blipFill>
        <p:spPr>
          <a:xfrm>
            <a:off x="12016799" y="5459792"/>
            <a:ext cx="3041726" cy="1115821"/>
          </a:xfrm>
          <a:prstGeom prst="rect">
            <a:avLst/>
          </a:prstGeom>
        </p:spPr>
      </p:pic>
      <p:pic>
        <p:nvPicPr>
          <p:cNvPr id="18" name="Picture 18"/>
          <p:cNvPicPr>
            <a:picLocks noChangeAspect="1"/>
          </p:cNvPicPr>
          <p:nvPr/>
        </p:nvPicPr>
        <p:blipFill>
          <a:blip r:embed="rId17"/>
          <a:srcRect/>
          <a:stretch>
            <a:fillRect/>
          </a:stretch>
        </p:blipFill>
        <p:spPr>
          <a:xfrm>
            <a:off x="15236583" y="4504001"/>
            <a:ext cx="2022717" cy="2735385"/>
          </a:xfrm>
          <a:prstGeom prst="rect">
            <a:avLst/>
          </a:prstGeom>
        </p:spPr>
      </p:pic>
      <p:pic>
        <p:nvPicPr>
          <p:cNvPr id="19" name="Picture 19"/>
          <p:cNvPicPr>
            <a:picLocks noChangeAspect="1"/>
          </p:cNvPicPr>
          <p:nvPr/>
        </p:nvPicPr>
        <p:blipFill>
          <a:blip r:embed="rId18"/>
          <a:srcRect/>
          <a:stretch>
            <a:fillRect/>
          </a:stretch>
        </p:blipFill>
        <p:spPr>
          <a:xfrm>
            <a:off x="13386531" y="527102"/>
            <a:ext cx="2088284" cy="2088284"/>
          </a:xfrm>
          <a:prstGeom prst="rect">
            <a:avLst/>
          </a:prstGeom>
        </p:spPr>
      </p:pic>
      <p:sp>
        <p:nvSpPr>
          <p:cNvPr id="20" name="TextBox 20"/>
          <p:cNvSpPr txBox="1"/>
          <p:nvPr/>
        </p:nvSpPr>
        <p:spPr>
          <a:xfrm>
            <a:off x="508251" y="2653531"/>
            <a:ext cx="7793945" cy="7107555"/>
          </a:xfrm>
          <a:prstGeom prst="rect">
            <a:avLst/>
          </a:prstGeom>
        </p:spPr>
        <p:txBody>
          <a:bodyPr lIns="0" tIns="0" rIns="0" bIns="0" rtlCol="0" anchor="t">
            <a:spAutoFit/>
          </a:bodyPr>
          <a:lstStyle/>
          <a:p>
            <a:pPr marL="453390" lvl="1" indent="-226695" algn="just">
              <a:lnSpc>
                <a:spcPts val="3780"/>
              </a:lnSpc>
              <a:buFont typeface="Arial"/>
              <a:buChar char="•"/>
            </a:pPr>
            <a:r>
              <a:rPr lang="en-US" sz="2100" spc="21">
                <a:solidFill>
                  <a:srgbClr val="FFFFFF"/>
                </a:solidFill>
                <a:latin typeface="Arimo"/>
              </a:rPr>
              <a:t>National Oceanic &amp; Atmospheric Administration (NOAA), USA</a:t>
            </a:r>
          </a:p>
          <a:p>
            <a:pPr marL="453390" lvl="1" indent="-226695" algn="just">
              <a:lnSpc>
                <a:spcPts val="3780"/>
              </a:lnSpc>
              <a:buFont typeface="Arial"/>
              <a:buChar char="•"/>
            </a:pPr>
            <a:r>
              <a:rPr lang="en-US" sz="2100" spc="21">
                <a:solidFill>
                  <a:srgbClr val="FFFFFF"/>
                </a:solidFill>
                <a:latin typeface="Arimo"/>
              </a:rPr>
              <a:t>University Corporation for Atmospheric Research (UCAR), USA</a:t>
            </a:r>
          </a:p>
          <a:p>
            <a:pPr marL="453390" lvl="1" indent="-226695" algn="just">
              <a:lnSpc>
                <a:spcPts val="3780"/>
              </a:lnSpc>
              <a:buFont typeface="Arial"/>
              <a:buChar char="•"/>
            </a:pPr>
            <a:r>
              <a:rPr lang="en-US" sz="2100" spc="21">
                <a:solidFill>
                  <a:srgbClr val="04060F"/>
                </a:solidFill>
                <a:latin typeface="Arimo"/>
              </a:rPr>
              <a:t>ATLAS Space Operations-USA, Orbital Systems – USA</a:t>
            </a:r>
          </a:p>
          <a:p>
            <a:pPr marL="453390" lvl="1" indent="-226695" algn="just">
              <a:lnSpc>
                <a:spcPts val="3780"/>
              </a:lnSpc>
              <a:buFont typeface="Arial"/>
              <a:buChar char="•"/>
            </a:pPr>
            <a:r>
              <a:rPr lang="en-US" sz="2100" spc="21">
                <a:solidFill>
                  <a:srgbClr val="04060F"/>
                </a:solidFill>
                <a:latin typeface="Arimo"/>
              </a:rPr>
              <a:t>MB-Satellite – Germany</a:t>
            </a:r>
          </a:p>
          <a:p>
            <a:pPr marL="453390" lvl="1" indent="-226695" algn="just">
              <a:lnSpc>
                <a:spcPts val="3780"/>
              </a:lnSpc>
              <a:buFont typeface="Arial"/>
              <a:buChar char="•"/>
            </a:pPr>
            <a:r>
              <a:rPr lang="en-US" sz="2100" spc="21">
                <a:solidFill>
                  <a:srgbClr val="04060F"/>
                </a:solidFill>
                <a:latin typeface="Arimo"/>
              </a:rPr>
              <a:t>Ghana National Fire Service</a:t>
            </a:r>
          </a:p>
          <a:p>
            <a:pPr marL="453390" lvl="1" indent="-226695" algn="just">
              <a:lnSpc>
                <a:spcPts val="3780"/>
              </a:lnSpc>
              <a:buFont typeface="Arial"/>
              <a:buChar char="•"/>
            </a:pPr>
            <a:r>
              <a:rPr lang="en-US" sz="2100" spc="21">
                <a:solidFill>
                  <a:srgbClr val="04060F"/>
                </a:solidFill>
                <a:latin typeface="Arimo"/>
              </a:rPr>
              <a:t>Skills Development Fund (SDF)</a:t>
            </a:r>
          </a:p>
          <a:p>
            <a:pPr marL="453390" lvl="1" indent="-226695" algn="just">
              <a:lnSpc>
                <a:spcPts val="3780"/>
              </a:lnSpc>
              <a:buFont typeface="Arial"/>
              <a:buChar char="•"/>
            </a:pPr>
            <a:r>
              <a:rPr lang="en-US" sz="2100" spc="21">
                <a:solidFill>
                  <a:srgbClr val="04060F"/>
                </a:solidFill>
                <a:latin typeface="Arimo"/>
              </a:rPr>
              <a:t>AIMS-Ghana</a:t>
            </a:r>
          </a:p>
          <a:p>
            <a:pPr marL="453390" lvl="1" indent="-226695" algn="just">
              <a:lnSpc>
                <a:spcPts val="3780"/>
              </a:lnSpc>
              <a:buFont typeface="Arial"/>
              <a:buChar char="•"/>
            </a:pPr>
            <a:r>
              <a:rPr lang="en-US" sz="2100" spc="21">
                <a:solidFill>
                  <a:srgbClr val="04060F"/>
                </a:solidFill>
                <a:latin typeface="Arimo"/>
              </a:rPr>
              <a:t>NDPC-Ghana</a:t>
            </a:r>
          </a:p>
          <a:p>
            <a:pPr marL="453390" lvl="1" indent="-226695" algn="just">
              <a:lnSpc>
                <a:spcPts val="3780"/>
              </a:lnSpc>
              <a:buFont typeface="Arial"/>
              <a:buChar char="•"/>
            </a:pPr>
            <a:r>
              <a:rPr lang="en-US" sz="2100" spc="21">
                <a:solidFill>
                  <a:srgbClr val="04060F"/>
                </a:solidFill>
                <a:latin typeface="Arimo"/>
              </a:rPr>
              <a:t>COCOBOD-Ghana</a:t>
            </a:r>
          </a:p>
          <a:p>
            <a:pPr marL="453390" lvl="1" indent="-226695" algn="just">
              <a:lnSpc>
                <a:spcPts val="3780"/>
              </a:lnSpc>
              <a:buFont typeface="Arial"/>
              <a:buChar char="•"/>
            </a:pPr>
            <a:r>
              <a:rPr lang="en-US" sz="2100" spc="21">
                <a:solidFill>
                  <a:srgbClr val="04060F"/>
                </a:solidFill>
                <a:latin typeface="Arimo"/>
              </a:rPr>
              <a:t>CzechGlobe</a:t>
            </a:r>
          </a:p>
          <a:p>
            <a:pPr marL="453390" lvl="1" indent="-226695" algn="just">
              <a:lnSpc>
                <a:spcPts val="3780"/>
              </a:lnSpc>
              <a:buFont typeface="Arial"/>
              <a:buChar char="•"/>
            </a:pPr>
            <a:r>
              <a:rPr lang="en-US" sz="2100" spc="21">
                <a:solidFill>
                  <a:srgbClr val="04060F"/>
                </a:solidFill>
                <a:latin typeface="Arimo"/>
              </a:rPr>
              <a:t>National Disaster Management Organisation</a:t>
            </a:r>
          </a:p>
          <a:p>
            <a:pPr marL="453390" lvl="1" indent="-226695" algn="just">
              <a:lnSpc>
                <a:spcPts val="3780"/>
              </a:lnSpc>
              <a:buFont typeface="Arial"/>
              <a:buChar char="•"/>
            </a:pPr>
            <a:r>
              <a:rPr lang="en-US" sz="2100" spc="21">
                <a:solidFill>
                  <a:srgbClr val="04060F"/>
                </a:solidFill>
                <a:latin typeface="Arimo"/>
              </a:rPr>
              <a:t>Forestry Commission (NADMO)</a:t>
            </a:r>
          </a:p>
          <a:p>
            <a:pPr marL="453390" lvl="1" indent="-226695" algn="just">
              <a:lnSpc>
                <a:spcPts val="3780"/>
              </a:lnSpc>
              <a:buFont typeface="Arial"/>
              <a:buChar char="•"/>
            </a:pPr>
            <a:r>
              <a:rPr lang="en-US" sz="2100" spc="21">
                <a:solidFill>
                  <a:srgbClr val="04060F"/>
                </a:solidFill>
                <a:latin typeface="Arimo"/>
              </a:rPr>
              <a:t> Forest Research Institute</a:t>
            </a:r>
          </a:p>
        </p:txBody>
      </p:sp>
      <p:grpSp>
        <p:nvGrpSpPr>
          <p:cNvPr id="21" name="Group 21"/>
          <p:cNvGrpSpPr/>
          <p:nvPr/>
        </p:nvGrpSpPr>
        <p:grpSpPr>
          <a:xfrm>
            <a:off x="508251" y="1081939"/>
            <a:ext cx="7692598" cy="1205453"/>
            <a:chOff x="0" y="0"/>
            <a:chExt cx="10256798" cy="1607271"/>
          </a:xfrm>
        </p:grpSpPr>
        <p:sp>
          <p:nvSpPr>
            <p:cNvPr id="22" name="TextBox 22"/>
            <p:cNvSpPr txBox="1"/>
            <p:nvPr/>
          </p:nvSpPr>
          <p:spPr>
            <a:xfrm>
              <a:off x="0" y="-76200"/>
              <a:ext cx="10256798" cy="497840"/>
            </a:xfrm>
            <a:prstGeom prst="rect">
              <a:avLst/>
            </a:prstGeom>
          </p:spPr>
          <p:txBody>
            <a:bodyPr lIns="0" tIns="0" rIns="0" bIns="0" rtlCol="0" anchor="t">
              <a:spAutoFit/>
            </a:bodyPr>
            <a:lstStyle/>
            <a:p>
              <a:pPr marL="0" lvl="1" indent="0" algn="l">
                <a:lnSpc>
                  <a:spcPts val="3255"/>
                </a:lnSpc>
                <a:spcBef>
                  <a:spcPts val="2441"/>
                </a:spcBef>
              </a:pPr>
              <a:r>
                <a:rPr lang="en-US" sz="2100" spc="126">
                  <a:solidFill>
                    <a:srgbClr val="FFE247"/>
                  </a:solidFill>
                  <a:latin typeface="Inter Bold"/>
                </a:rPr>
                <a:t>PARTNERS</a:t>
              </a:r>
            </a:p>
          </p:txBody>
        </p:sp>
        <p:sp>
          <p:nvSpPr>
            <p:cNvPr id="23" name="TextBox 23"/>
            <p:cNvSpPr txBox="1"/>
            <p:nvPr/>
          </p:nvSpPr>
          <p:spPr>
            <a:xfrm>
              <a:off x="0" y="580476"/>
              <a:ext cx="10256798" cy="1026795"/>
            </a:xfrm>
            <a:prstGeom prst="rect">
              <a:avLst/>
            </a:prstGeom>
          </p:spPr>
          <p:txBody>
            <a:bodyPr lIns="0" tIns="0" rIns="0" bIns="0" rtlCol="0" anchor="t">
              <a:spAutoFit/>
            </a:bodyPr>
            <a:lstStyle/>
            <a:p>
              <a:pPr algn="just">
                <a:lnSpc>
                  <a:spcPts val="3150"/>
                </a:lnSpc>
                <a:spcBef>
                  <a:spcPts val="2362"/>
                </a:spcBef>
              </a:pPr>
              <a:r>
                <a:rPr lang="en-US" sz="2100" spc="21">
                  <a:solidFill>
                    <a:srgbClr val="FFFFFF"/>
                  </a:solidFill>
                  <a:latin typeface="Inter"/>
                </a:rPr>
                <a:t>The Centre currently collaborates with both international and local institutions and organisations including:</a:t>
              </a:r>
            </a:p>
          </p:txBody>
        </p:sp>
      </p:grpSp>
      <p:sp>
        <p:nvSpPr>
          <p:cNvPr id="24" name="TextBox 24"/>
          <p:cNvSpPr txBox="1"/>
          <p:nvPr/>
        </p:nvSpPr>
        <p:spPr>
          <a:xfrm>
            <a:off x="7343653" y="9313324"/>
            <a:ext cx="958543" cy="269487"/>
          </a:xfrm>
          <a:prstGeom prst="rect">
            <a:avLst/>
          </a:prstGeom>
        </p:spPr>
        <p:txBody>
          <a:bodyPr lIns="0" tIns="0" rIns="0" bIns="0" rtlCol="0" anchor="t">
            <a:spAutoFit/>
          </a:bodyPr>
          <a:lstStyle/>
          <a:p>
            <a:pPr algn="ctr">
              <a:lnSpc>
                <a:spcPts val="2159"/>
              </a:lnSpc>
              <a:spcBef>
                <a:spcPts val="1619"/>
              </a:spcBef>
            </a:pPr>
            <a:r>
              <a:rPr lang="en-US" sz="1799" spc="107">
                <a:solidFill>
                  <a:srgbClr val="242424"/>
                </a:solidFill>
                <a:latin typeface="Inter Bold"/>
              </a:rPr>
              <a:t>04–20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73500" y="8572500"/>
            <a:ext cx="1714500" cy="1714500"/>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pic>
        <p:nvPicPr>
          <p:cNvPr id="4" name="Picture 4"/>
          <p:cNvPicPr>
            <a:picLocks noChangeAspect="1"/>
          </p:cNvPicPr>
          <p:nvPr/>
        </p:nvPicPr>
        <p:blipFill>
          <a:blip r:embed="rId3"/>
          <a:srcRect l="22844" r="28796"/>
          <a:stretch>
            <a:fillRect/>
          </a:stretch>
        </p:blipFill>
        <p:spPr>
          <a:xfrm>
            <a:off x="9144000" y="0"/>
            <a:ext cx="7429500" cy="10287000"/>
          </a:xfrm>
          <a:prstGeom prst="rect">
            <a:avLst/>
          </a:prstGeom>
        </p:spPr>
      </p:pic>
      <p:sp>
        <p:nvSpPr>
          <p:cNvPr id="5" name="AutoShape 5"/>
          <p:cNvSpPr/>
          <p:nvPr/>
        </p:nvSpPr>
        <p:spPr>
          <a:xfrm>
            <a:off x="0" y="0"/>
            <a:ext cx="9144000" cy="5143500"/>
          </a:xfrm>
          <a:prstGeom prst="rect">
            <a:avLst/>
          </a:prstGeom>
          <a:solidFill>
            <a:srgbClr val="1C462E"/>
          </a:solidFill>
        </p:spPr>
      </p:sp>
      <p:grpSp>
        <p:nvGrpSpPr>
          <p:cNvPr id="6" name="Group 6"/>
          <p:cNvGrpSpPr/>
          <p:nvPr/>
        </p:nvGrpSpPr>
        <p:grpSpPr>
          <a:xfrm>
            <a:off x="9144000" y="0"/>
            <a:ext cx="1714500" cy="171450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grpSp>
        <p:nvGrpSpPr>
          <p:cNvPr id="8" name="Group 8"/>
          <p:cNvGrpSpPr/>
          <p:nvPr/>
        </p:nvGrpSpPr>
        <p:grpSpPr>
          <a:xfrm>
            <a:off x="6959129" y="4355449"/>
            <a:ext cx="4369741" cy="6501268"/>
            <a:chOff x="0" y="0"/>
            <a:chExt cx="1008817" cy="1500910"/>
          </a:xfrm>
        </p:grpSpPr>
        <p:sp>
          <p:nvSpPr>
            <p:cNvPr id="9" name="Freeform 9"/>
            <p:cNvSpPr/>
            <p:nvPr/>
          </p:nvSpPr>
          <p:spPr>
            <a:xfrm>
              <a:off x="6350" y="6350"/>
              <a:ext cx="996117" cy="1488210"/>
            </a:xfrm>
            <a:custGeom>
              <a:avLst/>
              <a:gdLst/>
              <a:ahLst/>
              <a:cxnLst/>
              <a:rect l="l" t="t" r="r" b="b"/>
              <a:pathLst>
                <a:path w="996117" h="1488210">
                  <a:moveTo>
                    <a:pt x="0" y="0"/>
                  </a:moveTo>
                  <a:lnTo>
                    <a:pt x="996117" y="0"/>
                  </a:lnTo>
                  <a:lnTo>
                    <a:pt x="996117" y="1488210"/>
                  </a:lnTo>
                  <a:lnTo>
                    <a:pt x="0" y="1488210"/>
                  </a:lnTo>
                  <a:close/>
                </a:path>
              </a:pathLst>
            </a:custGeom>
            <a:solidFill>
              <a:srgbClr val="FFFFFF"/>
            </a:solidFill>
          </p:spPr>
        </p:sp>
        <p:sp>
          <p:nvSpPr>
            <p:cNvPr id="10" name="Freeform 10"/>
            <p:cNvSpPr/>
            <p:nvPr/>
          </p:nvSpPr>
          <p:spPr>
            <a:xfrm>
              <a:off x="0" y="0"/>
              <a:ext cx="1008817" cy="1500910"/>
            </a:xfrm>
            <a:custGeom>
              <a:avLst/>
              <a:gdLst/>
              <a:ahLst/>
              <a:cxnLst/>
              <a:rect l="l" t="t" r="r" b="b"/>
              <a:pathLst>
                <a:path w="1008817" h="1500910">
                  <a:moveTo>
                    <a:pt x="6350" y="1500910"/>
                  </a:moveTo>
                  <a:lnTo>
                    <a:pt x="0" y="1500910"/>
                  </a:lnTo>
                  <a:lnTo>
                    <a:pt x="0" y="0"/>
                  </a:lnTo>
                  <a:lnTo>
                    <a:pt x="1008817" y="0"/>
                  </a:lnTo>
                  <a:lnTo>
                    <a:pt x="1008817" y="1500910"/>
                  </a:lnTo>
                  <a:lnTo>
                    <a:pt x="6350" y="1500910"/>
                  </a:lnTo>
                  <a:close/>
                  <a:moveTo>
                    <a:pt x="12700" y="12700"/>
                  </a:moveTo>
                  <a:lnTo>
                    <a:pt x="12700" y="1488210"/>
                  </a:lnTo>
                  <a:lnTo>
                    <a:pt x="996117" y="1488210"/>
                  </a:lnTo>
                  <a:lnTo>
                    <a:pt x="996117" y="12700"/>
                  </a:lnTo>
                  <a:lnTo>
                    <a:pt x="12700" y="12700"/>
                  </a:lnTo>
                  <a:close/>
                </a:path>
              </a:pathLst>
            </a:custGeom>
            <a:solidFill>
              <a:srgbClr val="1C462E"/>
            </a:solidFill>
          </p:spPr>
        </p:sp>
        <p:sp>
          <p:nvSpPr>
            <p:cNvPr id="11" name="Freeform 11"/>
            <p:cNvSpPr/>
            <p:nvPr/>
          </p:nvSpPr>
          <p:spPr>
            <a:xfrm>
              <a:off x="139700" y="140970"/>
              <a:ext cx="728147" cy="1220240"/>
            </a:xfrm>
            <a:custGeom>
              <a:avLst/>
              <a:gdLst/>
              <a:ahLst/>
              <a:cxnLst/>
              <a:rect l="l" t="t" r="r" b="b"/>
              <a:pathLst>
                <a:path w="728147" h="1220240">
                  <a:moveTo>
                    <a:pt x="0" y="0"/>
                  </a:moveTo>
                  <a:lnTo>
                    <a:pt x="728147" y="0"/>
                  </a:lnTo>
                  <a:lnTo>
                    <a:pt x="728147" y="1220240"/>
                  </a:lnTo>
                  <a:lnTo>
                    <a:pt x="0" y="1220240"/>
                  </a:lnTo>
                  <a:close/>
                </a:path>
              </a:pathLst>
            </a:custGeom>
            <a:solidFill>
              <a:srgbClr val="FFFFFF"/>
            </a:solidFill>
          </p:spPr>
        </p:sp>
      </p:grpSp>
      <p:grpSp>
        <p:nvGrpSpPr>
          <p:cNvPr id="12" name="Group 12"/>
          <p:cNvGrpSpPr/>
          <p:nvPr/>
        </p:nvGrpSpPr>
        <p:grpSpPr>
          <a:xfrm>
            <a:off x="541705" y="9026538"/>
            <a:ext cx="3649295" cy="972610"/>
            <a:chOff x="0" y="0"/>
            <a:chExt cx="4865727" cy="1296814"/>
          </a:xfrm>
        </p:grpSpPr>
        <p:pic>
          <p:nvPicPr>
            <p:cNvPr id="13" name="Picture 13"/>
            <p:cNvPicPr>
              <a:picLocks noChangeAspect="1"/>
            </p:cNvPicPr>
            <p:nvPr/>
          </p:nvPicPr>
          <p:blipFill>
            <a:blip r:embed="rId4"/>
            <a:srcRect/>
            <a:stretch>
              <a:fillRect/>
            </a:stretch>
          </p:blipFill>
          <p:spPr>
            <a:xfrm>
              <a:off x="0" y="0"/>
              <a:ext cx="1729085" cy="1296814"/>
            </a:xfrm>
            <a:prstGeom prst="rect">
              <a:avLst/>
            </a:prstGeom>
          </p:spPr>
        </p:pic>
        <p:pic>
          <p:nvPicPr>
            <p:cNvPr id="14" name="Picture 14"/>
            <p:cNvPicPr>
              <a:picLocks noChangeAspect="1"/>
            </p:cNvPicPr>
            <p:nvPr/>
          </p:nvPicPr>
          <p:blipFill>
            <a:blip r:embed="rId5"/>
            <a:srcRect/>
            <a:stretch>
              <a:fillRect/>
            </a:stretch>
          </p:blipFill>
          <p:spPr>
            <a:xfrm>
              <a:off x="2578792" y="197189"/>
              <a:ext cx="2286935" cy="1089016"/>
            </a:xfrm>
            <a:prstGeom prst="rect">
              <a:avLst/>
            </a:prstGeom>
          </p:spPr>
        </p:pic>
      </p:grpSp>
      <p:grpSp>
        <p:nvGrpSpPr>
          <p:cNvPr id="15" name="Group 15"/>
          <p:cNvGrpSpPr/>
          <p:nvPr/>
        </p:nvGrpSpPr>
        <p:grpSpPr>
          <a:xfrm>
            <a:off x="541705" y="1113286"/>
            <a:ext cx="8060590" cy="2815178"/>
            <a:chOff x="0" y="0"/>
            <a:chExt cx="10747454" cy="3753571"/>
          </a:xfrm>
        </p:grpSpPr>
        <p:sp>
          <p:nvSpPr>
            <p:cNvPr id="16" name="TextBox 16"/>
            <p:cNvSpPr txBox="1"/>
            <p:nvPr/>
          </p:nvSpPr>
          <p:spPr>
            <a:xfrm>
              <a:off x="0" y="-76200"/>
              <a:ext cx="10747454" cy="1043940"/>
            </a:xfrm>
            <a:prstGeom prst="rect">
              <a:avLst/>
            </a:prstGeom>
          </p:spPr>
          <p:txBody>
            <a:bodyPr lIns="0" tIns="0" rIns="0" bIns="0" rtlCol="0" anchor="t">
              <a:spAutoFit/>
            </a:bodyPr>
            <a:lstStyle/>
            <a:p>
              <a:pPr marL="0" lvl="1" indent="0" algn="l">
                <a:lnSpc>
                  <a:spcPts val="3255"/>
                </a:lnSpc>
                <a:spcBef>
                  <a:spcPts val="2441"/>
                </a:spcBef>
              </a:pPr>
              <a:r>
                <a:rPr lang="en-US" sz="2100" spc="126">
                  <a:solidFill>
                    <a:srgbClr val="FFE247"/>
                  </a:solidFill>
                  <a:latin typeface="Inter Bold"/>
                </a:rPr>
                <a:t>EARTH OBSERVATION SATELLITE - DIRECT BROADCAST - EOS-DB GROUND STATION</a:t>
              </a:r>
            </a:p>
          </p:txBody>
        </p:sp>
        <p:sp>
          <p:nvSpPr>
            <p:cNvPr id="17" name="TextBox 17"/>
            <p:cNvSpPr txBox="1"/>
            <p:nvPr/>
          </p:nvSpPr>
          <p:spPr>
            <a:xfrm>
              <a:off x="0" y="1126576"/>
              <a:ext cx="10747454" cy="2626995"/>
            </a:xfrm>
            <a:prstGeom prst="rect">
              <a:avLst/>
            </a:prstGeom>
          </p:spPr>
          <p:txBody>
            <a:bodyPr lIns="0" tIns="0" rIns="0" bIns="0" rtlCol="0" anchor="t">
              <a:spAutoFit/>
            </a:bodyPr>
            <a:lstStyle/>
            <a:p>
              <a:pPr algn="just">
                <a:lnSpc>
                  <a:spcPts val="3150"/>
                </a:lnSpc>
                <a:spcBef>
                  <a:spcPts val="2362"/>
                </a:spcBef>
              </a:pPr>
              <a:r>
                <a:rPr lang="en-US" sz="2100" spc="21">
                  <a:solidFill>
                    <a:srgbClr val="FFFFFF"/>
                  </a:solidFill>
                  <a:latin typeface="Inter"/>
                </a:rPr>
                <a:t>The 2.4m high-quality, high-precision elevation-over-azimuth satellite tracking antenna system was installed in 2015 for acquisition of Earth Observing Satellite-Direct Broadcast data from Low Earth Orbit (LEO) and Medium Earth Orbit (MEO) Satellites.</a:t>
              </a:r>
            </a:p>
          </p:txBody>
        </p:sp>
      </p:grpSp>
      <p:pic>
        <p:nvPicPr>
          <p:cNvPr id="18" name="Picture 18"/>
          <p:cNvPicPr>
            <a:picLocks noChangeAspect="1"/>
          </p:cNvPicPr>
          <p:nvPr/>
        </p:nvPicPr>
        <p:blipFill>
          <a:blip r:embed="rId6"/>
          <a:srcRect/>
          <a:stretch>
            <a:fillRect/>
          </a:stretch>
        </p:blipFill>
        <p:spPr>
          <a:xfrm>
            <a:off x="1504663" y="7241431"/>
            <a:ext cx="1004263" cy="1045534"/>
          </a:xfrm>
          <a:prstGeom prst="rect">
            <a:avLst/>
          </a:prstGeom>
        </p:spPr>
      </p:pic>
      <p:pic>
        <p:nvPicPr>
          <p:cNvPr id="19" name="Picture 19"/>
          <p:cNvPicPr>
            <a:picLocks noChangeAspect="1"/>
          </p:cNvPicPr>
          <p:nvPr/>
        </p:nvPicPr>
        <p:blipFill>
          <a:blip r:embed="rId7"/>
          <a:srcRect/>
          <a:stretch>
            <a:fillRect/>
          </a:stretch>
        </p:blipFill>
        <p:spPr>
          <a:xfrm>
            <a:off x="2571610" y="7304245"/>
            <a:ext cx="1505301" cy="919906"/>
          </a:xfrm>
          <a:prstGeom prst="rect">
            <a:avLst/>
          </a:prstGeom>
        </p:spPr>
      </p:pic>
      <p:pic>
        <p:nvPicPr>
          <p:cNvPr id="20" name="Picture 20"/>
          <p:cNvPicPr>
            <a:picLocks noChangeAspect="1"/>
          </p:cNvPicPr>
          <p:nvPr/>
        </p:nvPicPr>
        <p:blipFill>
          <a:blip r:embed="rId8"/>
          <a:srcRect/>
          <a:stretch>
            <a:fillRect/>
          </a:stretch>
        </p:blipFill>
        <p:spPr>
          <a:xfrm>
            <a:off x="4158731" y="7393931"/>
            <a:ext cx="1359336" cy="740534"/>
          </a:xfrm>
          <a:prstGeom prst="rect">
            <a:avLst/>
          </a:prstGeom>
        </p:spPr>
      </p:pic>
      <p:pic>
        <p:nvPicPr>
          <p:cNvPr id="21" name="Picture 21"/>
          <p:cNvPicPr>
            <a:picLocks noChangeAspect="1"/>
          </p:cNvPicPr>
          <p:nvPr/>
        </p:nvPicPr>
        <p:blipFill>
          <a:blip r:embed="rId9"/>
          <a:srcRect/>
          <a:stretch>
            <a:fillRect/>
          </a:stretch>
        </p:blipFill>
        <p:spPr>
          <a:xfrm>
            <a:off x="541705" y="7241431"/>
            <a:ext cx="962958" cy="962958"/>
          </a:xfrm>
          <a:prstGeom prst="rect">
            <a:avLst/>
          </a:prstGeom>
        </p:spPr>
      </p:pic>
      <p:pic>
        <p:nvPicPr>
          <p:cNvPr id="22" name="Picture 22"/>
          <p:cNvPicPr>
            <a:picLocks noChangeAspect="1"/>
          </p:cNvPicPr>
          <p:nvPr/>
        </p:nvPicPr>
        <p:blipFill>
          <a:blip r:embed="rId10"/>
          <a:srcRect/>
          <a:stretch>
            <a:fillRect/>
          </a:stretch>
        </p:blipFill>
        <p:spPr>
          <a:xfrm>
            <a:off x="5674299" y="7349088"/>
            <a:ext cx="770919" cy="830220"/>
          </a:xfrm>
          <a:prstGeom prst="rect">
            <a:avLst/>
          </a:prstGeom>
        </p:spPr>
      </p:pic>
      <p:grpSp>
        <p:nvGrpSpPr>
          <p:cNvPr id="23" name="Group 23"/>
          <p:cNvGrpSpPr/>
          <p:nvPr/>
        </p:nvGrpSpPr>
        <p:grpSpPr>
          <a:xfrm>
            <a:off x="541705" y="5860613"/>
            <a:ext cx="2924532" cy="831307"/>
            <a:chOff x="0" y="0"/>
            <a:chExt cx="3899376" cy="1108409"/>
          </a:xfrm>
        </p:grpSpPr>
        <p:pic>
          <p:nvPicPr>
            <p:cNvPr id="24" name="Picture 24"/>
            <p:cNvPicPr>
              <a:picLocks noChangeAspect="1"/>
            </p:cNvPicPr>
            <p:nvPr/>
          </p:nvPicPr>
          <p:blipFill>
            <a:blip r:embed="rId11"/>
            <a:srcRect/>
            <a:stretch>
              <a:fillRect/>
            </a:stretch>
          </p:blipFill>
          <p:spPr>
            <a:xfrm>
              <a:off x="0" y="133014"/>
              <a:ext cx="2452812" cy="842380"/>
            </a:xfrm>
            <a:prstGeom prst="rect">
              <a:avLst/>
            </a:prstGeom>
          </p:spPr>
        </p:pic>
        <p:pic>
          <p:nvPicPr>
            <p:cNvPr id="25" name="Picture 25"/>
            <p:cNvPicPr>
              <a:picLocks noChangeAspect="1"/>
            </p:cNvPicPr>
            <p:nvPr/>
          </p:nvPicPr>
          <p:blipFill>
            <a:blip r:embed="rId12"/>
            <a:srcRect/>
            <a:stretch>
              <a:fillRect/>
            </a:stretch>
          </p:blipFill>
          <p:spPr>
            <a:xfrm>
              <a:off x="2561641" y="0"/>
              <a:ext cx="1337735" cy="1108409"/>
            </a:xfrm>
            <a:prstGeom prst="rect">
              <a:avLst/>
            </a:prstGeom>
          </p:spPr>
        </p:pic>
      </p:grpSp>
      <p:grpSp>
        <p:nvGrpSpPr>
          <p:cNvPr id="26" name="Group 26"/>
          <p:cNvGrpSpPr/>
          <p:nvPr/>
        </p:nvGrpSpPr>
        <p:grpSpPr>
          <a:xfrm>
            <a:off x="7443177" y="5143500"/>
            <a:ext cx="3401645" cy="4777724"/>
            <a:chOff x="0" y="0"/>
            <a:chExt cx="4535527" cy="6370299"/>
          </a:xfrm>
        </p:grpSpPr>
        <p:sp>
          <p:nvSpPr>
            <p:cNvPr id="27" name="TextBox 27"/>
            <p:cNvSpPr txBox="1"/>
            <p:nvPr/>
          </p:nvSpPr>
          <p:spPr>
            <a:xfrm>
              <a:off x="0" y="-76200"/>
              <a:ext cx="4535527" cy="497840"/>
            </a:xfrm>
            <a:prstGeom prst="rect">
              <a:avLst/>
            </a:prstGeom>
          </p:spPr>
          <p:txBody>
            <a:bodyPr lIns="0" tIns="0" rIns="0" bIns="0" rtlCol="0" anchor="t">
              <a:spAutoFit/>
            </a:bodyPr>
            <a:lstStyle/>
            <a:p>
              <a:pPr marL="0" lvl="1" indent="0" algn="ctr">
                <a:lnSpc>
                  <a:spcPts val="3255"/>
                </a:lnSpc>
                <a:spcBef>
                  <a:spcPts val="2441"/>
                </a:spcBef>
              </a:pPr>
              <a:r>
                <a:rPr lang="en-US" sz="2100" spc="126">
                  <a:solidFill>
                    <a:srgbClr val="FFE247"/>
                  </a:solidFill>
                  <a:latin typeface="Inter Bold"/>
                </a:rPr>
                <a:t>SATELLITES</a:t>
              </a:r>
            </a:p>
          </p:txBody>
        </p:sp>
        <p:sp>
          <p:nvSpPr>
            <p:cNvPr id="28" name="TextBox 28"/>
            <p:cNvSpPr txBox="1"/>
            <p:nvPr/>
          </p:nvSpPr>
          <p:spPr>
            <a:xfrm>
              <a:off x="685800" y="516107"/>
              <a:ext cx="3163927" cy="5854192"/>
            </a:xfrm>
            <a:prstGeom prst="rect">
              <a:avLst/>
            </a:prstGeom>
          </p:spPr>
          <p:txBody>
            <a:bodyPr lIns="0" tIns="0" rIns="0" bIns="0" rtlCol="0" anchor="t">
              <a:spAutoFit/>
            </a:bodyPr>
            <a:lstStyle/>
            <a:p>
              <a:pPr marL="453390" lvl="1" indent="-226695">
                <a:lnSpc>
                  <a:spcPts val="4473"/>
                </a:lnSpc>
                <a:buFont typeface="Arial"/>
                <a:buChar char="•"/>
              </a:pPr>
              <a:r>
                <a:rPr lang="en-US" sz="2100" spc="21">
                  <a:solidFill>
                    <a:srgbClr val="242424"/>
                  </a:solidFill>
                  <a:latin typeface="Inter"/>
                </a:rPr>
                <a:t>NASA Terra</a:t>
              </a:r>
            </a:p>
            <a:p>
              <a:pPr marL="453390" lvl="1" indent="-226695">
                <a:lnSpc>
                  <a:spcPts val="4473"/>
                </a:lnSpc>
                <a:buFont typeface="Arial"/>
                <a:buChar char="•"/>
              </a:pPr>
              <a:r>
                <a:rPr lang="en-US" sz="2100" spc="21">
                  <a:solidFill>
                    <a:srgbClr val="242424"/>
                  </a:solidFill>
                  <a:latin typeface="Inter"/>
                </a:rPr>
                <a:t>NASA Aqua</a:t>
              </a:r>
            </a:p>
            <a:p>
              <a:pPr marL="453390" lvl="1" indent="-226695">
                <a:lnSpc>
                  <a:spcPts val="4473"/>
                </a:lnSpc>
                <a:buFont typeface="Arial"/>
                <a:buChar char="•"/>
              </a:pPr>
              <a:r>
                <a:rPr lang="en-US" sz="2100" spc="21">
                  <a:solidFill>
                    <a:srgbClr val="242424"/>
                  </a:solidFill>
                  <a:latin typeface="Inter"/>
                </a:rPr>
                <a:t>Suomi NPP</a:t>
              </a:r>
            </a:p>
            <a:p>
              <a:pPr marL="453390" lvl="1" indent="-226695">
                <a:lnSpc>
                  <a:spcPts val="4473"/>
                </a:lnSpc>
                <a:buFont typeface="Arial"/>
                <a:buChar char="•"/>
              </a:pPr>
              <a:r>
                <a:rPr lang="en-US" sz="2100" spc="21">
                  <a:solidFill>
                    <a:srgbClr val="242424"/>
                  </a:solidFill>
                  <a:latin typeface="Inter"/>
                </a:rPr>
                <a:t>NOAA 18</a:t>
              </a:r>
            </a:p>
            <a:p>
              <a:pPr marL="453390" lvl="1" indent="-226695">
                <a:lnSpc>
                  <a:spcPts val="4473"/>
                </a:lnSpc>
                <a:buFont typeface="Arial"/>
                <a:buChar char="•"/>
              </a:pPr>
              <a:r>
                <a:rPr lang="en-US" sz="2100" spc="21">
                  <a:solidFill>
                    <a:srgbClr val="242424"/>
                  </a:solidFill>
                  <a:latin typeface="Inter"/>
                </a:rPr>
                <a:t>NOAA 19</a:t>
              </a:r>
            </a:p>
            <a:p>
              <a:pPr marL="453390" lvl="1" indent="-226695">
                <a:lnSpc>
                  <a:spcPts val="4473"/>
                </a:lnSpc>
                <a:buFont typeface="Arial"/>
                <a:buChar char="•"/>
              </a:pPr>
              <a:r>
                <a:rPr lang="en-US" sz="2100" spc="21">
                  <a:solidFill>
                    <a:srgbClr val="242424"/>
                  </a:solidFill>
                  <a:latin typeface="Inter"/>
                </a:rPr>
                <a:t>Metop-A</a:t>
              </a:r>
            </a:p>
            <a:p>
              <a:pPr marL="453390" lvl="1" indent="-226695">
                <a:lnSpc>
                  <a:spcPts val="4473"/>
                </a:lnSpc>
                <a:buFont typeface="Arial"/>
                <a:buChar char="•"/>
              </a:pPr>
              <a:r>
                <a:rPr lang="en-US" sz="2100" spc="21">
                  <a:solidFill>
                    <a:srgbClr val="242424"/>
                  </a:solidFill>
                  <a:latin typeface="Inter"/>
                </a:rPr>
                <a:t>Metop-B</a:t>
              </a:r>
            </a:p>
            <a:p>
              <a:pPr marL="453390" lvl="1" indent="-226695">
                <a:lnSpc>
                  <a:spcPts val="4473"/>
                </a:lnSpc>
                <a:buFont typeface="Arial"/>
                <a:buChar char="•"/>
              </a:pPr>
              <a:r>
                <a:rPr lang="en-US" sz="2100" spc="21">
                  <a:solidFill>
                    <a:srgbClr val="242424"/>
                  </a:solidFill>
                  <a:latin typeface="Inter"/>
                </a:rPr>
                <a:t>FENGYUN 3B</a:t>
              </a:r>
            </a:p>
          </p:txBody>
        </p:sp>
      </p:grpSp>
      <p:sp>
        <p:nvSpPr>
          <p:cNvPr id="29" name="TextBox 29"/>
          <p:cNvSpPr txBox="1"/>
          <p:nvPr/>
        </p:nvSpPr>
        <p:spPr>
          <a:xfrm>
            <a:off x="17007488" y="9313324"/>
            <a:ext cx="788671" cy="269487"/>
          </a:xfrm>
          <a:prstGeom prst="rect">
            <a:avLst/>
          </a:prstGeom>
        </p:spPr>
        <p:txBody>
          <a:bodyPr lIns="0" tIns="0" rIns="0" bIns="0" rtlCol="0" anchor="t">
            <a:spAutoFit/>
          </a:bodyPr>
          <a:lstStyle/>
          <a:p>
            <a:pPr algn="ctr">
              <a:lnSpc>
                <a:spcPts val="2159"/>
              </a:lnSpc>
              <a:spcBef>
                <a:spcPts val="1619"/>
              </a:spcBef>
            </a:pPr>
            <a:r>
              <a:rPr lang="en-US" sz="1799" spc="107">
                <a:solidFill>
                  <a:srgbClr val="242424"/>
                </a:solidFill>
                <a:latin typeface="Inter Bold"/>
              </a:rPr>
              <a:t>05–20</a:t>
            </a:r>
          </a:p>
        </p:txBody>
      </p:sp>
      <p:sp>
        <p:nvSpPr>
          <p:cNvPr id="30" name="TextBox 30"/>
          <p:cNvSpPr txBox="1"/>
          <p:nvPr/>
        </p:nvSpPr>
        <p:spPr>
          <a:xfrm>
            <a:off x="9558446" y="599652"/>
            <a:ext cx="885607" cy="543772"/>
          </a:xfrm>
          <a:prstGeom prst="rect">
            <a:avLst/>
          </a:prstGeom>
        </p:spPr>
        <p:txBody>
          <a:bodyPr lIns="0" tIns="0" rIns="0" bIns="0" rtlCol="0" anchor="t">
            <a:spAutoFit/>
          </a:bodyPr>
          <a:lstStyle/>
          <a:p>
            <a:pPr marL="0" lvl="0" indent="0" algn="ctr">
              <a:lnSpc>
                <a:spcPts val="4142"/>
              </a:lnSpc>
              <a:spcBef>
                <a:spcPts val="3106"/>
              </a:spcBef>
            </a:pPr>
            <a:r>
              <a:rPr lang="en-US" sz="3765" u="none" spc="-188">
                <a:solidFill>
                  <a:srgbClr val="242424"/>
                </a:solidFill>
                <a:latin typeface="Inter"/>
              </a:rPr>
              <a:t>01</a:t>
            </a:r>
          </a:p>
        </p:txBody>
      </p:sp>
      <p:sp>
        <p:nvSpPr>
          <p:cNvPr id="31" name="TextBox 31"/>
          <p:cNvSpPr txBox="1"/>
          <p:nvPr/>
        </p:nvSpPr>
        <p:spPr>
          <a:xfrm>
            <a:off x="541705" y="5468183"/>
            <a:ext cx="3401645" cy="392430"/>
          </a:xfrm>
          <a:prstGeom prst="rect">
            <a:avLst/>
          </a:prstGeom>
        </p:spPr>
        <p:txBody>
          <a:bodyPr lIns="0" tIns="0" rIns="0" bIns="0" rtlCol="0" anchor="t">
            <a:spAutoFit/>
          </a:bodyPr>
          <a:lstStyle/>
          <a:p>
            <a:pPr marL="0" lvl="1" indent="0">
              <a:lnSpc>
                <a:spcPts val="3255"/>
              </a:lnSpc>
              <a:spcBef>
                <a:spcPts val="2441"/>
              </a:spcBef>
            </a:pPr>
            <a:r>
              <a:rPr lang="en-US" sz="2100" spc="126">
                <a:solidFill>
                  <a:srgbClr val="242424"/>
                </a:solidFill>
                <a:latin typeface="Inter Bold"/>
              </a:rPr>
              <a:t>FUNDED BY</a:t>
            </a:r>
          </a:p>
        </p:txBody>
      </p:sp>
      <p:sp>
        <p:nvSpPr>
          <p:cNvPr id="32" name="TextBox 32"/>
          <p:cNvSpPr txBox="1"/>
          <p:nvPr/>
        </p:nvSpPr>
        <p:spPr>
          <a:xfrm>
            <a:off x="541705" y="8634108"/>
            <a:ext cx="4487495" cy="392430"/>
          </a:xfrm>
          <a:prstGeom prst="rect">
            <a:avLst/>
          </a:prstGeom>
        </p:spPr>
        <p:txBody>
          <a:bodyPr lIns="0" tIns="0" rIns="0" bIns="0" rtlCol="0" anchor="t">
            <a:spAutoFit/>
          </a:bodyPr>
          <a:lstStyle/>
          <a:p>
            <a:pPr marL="0" lvl="1" indent="0">
              <a:lnSpc>
                <a:spcPts val="3255"/>
              </a:lnSpc>
              <a:spcBef>
                <a:spcPts val="2441"/>
              </a:spcBef>
            </a:pPr>
            <a:r>
              <a:rPr lang="en-US" sz="2100" spc="126">
                <a:solidFill>
                  <a:srgbClr val="242424"/>
                </a:solidFill>
                <a:latin typeface="Inter Bold"/>
              </a:rPr>
              <a:t>INTERNATIONAL PARTNERS</a:t>
            </a:r>
          </a:p>
        </p:txBody>
      </p:sp>
      <p:sp>
        <p:nvSpPr>
          <p:cNvPr id="33" name="TextBox 33"/>
          <p:cNvSpPr txBox="1"/>
          <p:nvPr/>
        </p:nvSpPr>
        <p:spPr>
          <a:xfrm>
            <a:off x="541705" y="6849001"/>
            <a:ext cx="4487495" cy="392430"/>
          </a:xfrm>
          <a:prstGeom prst="rect">
            <a:avLst/>
          </a:prstGeom>
        </p:spPr>
        <p:txBody>
          <a:bodyPr lIns="0" tIns="0" rIns="0" bIns="0" rtlCol="0" anchor="t">
            <a:spAutoFit/>
          </a:bodyPr>
          <a:lstStyle/>
          <a:p>
            <a:pPr marL="0" lvl="1" indent="0">
              <a:lnSpc>
                <a:spcPts val="3255"/>
              </a:lnSpc>
              <a:spcBef>
                <a:spcPts val="2441"/>
              </a:spcBef>
            </a:pPr>
            <a:r>
              <a:rPr lang="en-US" sz="2100" spc="126">
                <a:solidFill>
                  <a:srgbClr val="242424"/>
                </a:solidFill>
                <a:latin typeface="Inter Bold"/>
              </a:rPr>
              <a:t>NATIONAL PARTNERS</a:t>
            </a:r>
          </a:p>
        </p:txBody>
      </p:sp>
      <p:sp>
        <p:nvSpPr>
          <p:cNvPr id="34" name="TextBox 34"/>
          <p:cNvSpPr txBox="1"/>
          <p:nvPr/>
        </p:nvSpPr>
        <p:spPr>
          <a:xfrm rot="5400000">
            <a:off x="13881368" y="4413968"/>
            <a:ext cx="7002110" cy="203430"/>
          </a:xfrm>
          <a:prstGeom prst="rect">
            <a:avLst/>
          </a:prstGeom>
        </p:spPr>
        <p:txBody>
          <a:bodyPr lIns="0" tIns="0" rIns="0" bIns="0" rtlCol="0" anchor="t">
            <a:spAutoFit/>
          </a:bodyPr>
          <a:lstStyle/>
          <a:p>
            <a:pPr marL="0" lvl="1" indent="0" algn="ctr">
              <a:lnSpc>
                <a:spcPts val="1680"/>
              </a:lnSpc>
              <a:spcBef>
                <a:spcPts val="1260"/>
              </a:spcBef>
            </a:pPr>
            <a:r>
              <a:rPr lang="en-US" sz="1400" spc="210">
                <a:solidFill>
                  <a:srgbClr val="242424"/>
                </a:solidFill>
                <a:latin typeface="Inter"/>
              </a:rPr>
              <a:t>GEO WEEK 2022 GHANA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73500" y="8572500"/>
            <a:ext cx="1714500" cy="1714500"/>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pic>
        <p:nvPicPr>
          <p:cNvPr id="4" name="Picture 4"/>
          <p:cNvPicPr>
            <a:picLocks noChangeAspect="1"/>
          </p:cNvPicPr>
          <p:nvPr/>
        </p:nvPicPr>
        <p:blipFill>
          <a:blip r:embed="rId3"/>
          <a:srcRect l="10067" r="11182"/>
          <a:stretch>
            <a:fillRect/>
          </a:stretch>
        </p:blipFill>
        <p:spPr>
          <a:xfrm>
            <a:off x="-2600437" y="14072"/>
            <a:ext cx="19173937" cy="10287000"/>
          </a:xfrm>
          <a:prstGeom prst="rect">
            <a:avLst/>
          </a:prstGeom>
        </p:spPr>
      </p:pic>
      <p:sp>
        <p:nvSpPr>
          <p:cNvPr id="5" name="AutoShape 5"/>
          <p:cNvSpPr/>
          <p:nvPr/>
        </p:nvSpPr>
        <p:spPr>
          <a:xfrm>
            <a:off x="11125200" y="14072"/>
            <a:ext cx="5448300" cy="1014628"/>
          </a:xfrm>
          <a:prstGeom prst="rect">
            <a:avLst/>
          </a:prstGeom>
          <a:solidFill>
            <a:srgbClr val="1C462E">
              <a:alpha val="71765"/>
            </a:srgbClr>
          </a:solidFill>
        </p:spPr>
      </p:sp>
      <p:sp>
        <p:nvSpPr>
          <p:cNvPr id="6" name="TextBox 6"/>
          <p:cNvSpPr txBox="1"/>
          <p:nvPr/>
        </p:nvSpPr>
        <p:spPr>
          <a:xfrm>
            <a:off x="16922553" y="9313324"/>
            <a:ext cx="958543" cy="269487"/>
          </a:xfrm>
          <a:prstGeom prst="rect">
            <a:avLst/>
          </a:prstGeom>
        </p:spPr>
        <p:txBody>
          <a:bodyPr lIns="0" tIns="0" rIns="0" bIns="0" rtlCol="0" anchor="t">
            <a:spAutoFit/>
          </a:bodyPr>
          <a:lstStyle/>
          <a:p>
            <a:pPr algn="ctr">
              <a:lnSpc>
                <a:spcPts val="2159"/>
              </a:lnSpc>
              <a:spcBef>
                <a:spcPts val="1619"/>
              </a:spcBef>
            </a:pPr>
            <a:r>
              <a:rPr lang="en-US" sz="1799" spc="107">
                <a:solidFill>
                  <a:srgbClr val="242424"/>
                </a:solidFill>
                <a:latin typeface="Inter Bold"/>
              </a:rPr>
              <a:t>06–20</a:t>
            </a:r>
          </a:p>
        </p:txBody>
      </p:sp>
      <p:sp>
        <p:nvSpPr>
          <p:cNvPr id="7" name="TextBox 7"/>
          <p:cNvSpPr txBox="1"/>
          <p:nvPr/>
        </p:nvSpPr>
        <p:spPr>
          <a:xfrm>
            <a:off x="11630025" y="279451"/>
            <a:ext cx="4438650" cy="512445"/>
          </a:xfrm>
          <a:prstGeom prst="rect">
            <a:avLst/>
          </a:prstGeom>
        </p:spPr>
        <p:txBody>
          <a:bodyPr lIns="0" tIns="0" rIns="0" bIns="0" rtlCol="0" anchor="t">
            <a:spAutoFit/>
          </a:bodyPr>
          <a:lstStyle/>
          <a:p>
            <a:pPr algn="ctr">
              <a:lnSpc>
                <a:spcPts val="3960"/>
              </a:lnSpc>
              <a:spcBef>
                <a:spcPts val="2970"/>
              </a:spcBef>
            </a:pPr>
            <a:r>
              <a:rPr lang="en-US" sz="3600" spc="-179">
                <a:solidFill>
                  <a:srgbClr val="FFE247"/>
                </a:solidFill>
                <a:latin typeface="Inter"/>
              </a:rPr>
              <a:t>Coverage</a:t>
            </a:r>
          </a:p>
        </p:txBody>
      </p:sp>
      <p:sp>
        <p:nvSpPr>
          <p:cNvPr id="8" name="TextBox 8"/>
          <p:cNvSpPr txBox="1"/>
          <p:nvPr/>
        </p:nvSpPr>
        <p:spPr>
          <a:xfrm rot="5400000">
            <a:off x="13900769" y="4413968"/>
            <a:ext cx="7002110" cy="203430"/>
          </a:xfrm>
          <a:prstGeom prst="rect">
            <a:avLst/>
          </a:prstGeom>
        </p:spPr>
        <p:txBody>
          <a:bodyPr lIns="0" tIns="0" rIns="0" bIns="0" rtlCol="0" anchor="t">
            <a:spAutoFit/>
          </a:bodyPr>
          <a:lstStyle/>
          <a:p>
            <a:pPr marL="0" lvl="1" indent="0" algn="ctr">
              <a:lnSpc>
                <a:spcPts val="1680"/>
              </a:lnSpc>
              <a:spcBef>
                <a:spcPts val="1260"/>
              </a:spcBef>
            </a:pPr>
            <a:r>
              <a:rPr lang="en-US" sz="1400" spc="210">
                <a:solidFill>
                  <a:srgbClr val="242424"/>
                </a:solidFill>
                <a:latin typeface="Inter"/>
              </a:rPr>
              <a:t>GEO WEEK 2022 GHANA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73500" y="8572500"/>
            <a:ext cx="1714500" cy="1714500"/>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sp>
        <p:nvSpPr>
          <p:cNvPr id="4" name="TextBox 4"/>
          <p:cNvSpPr txBox="1"/>
          <p:nvPr/>
        </p:nvSpPr>
        <p:spPr>
          <a:xfrm>
            <a:off x="17013173" y="9313324"/>
            <a:ext cx="777302" cy="269487"/>
          </a:xfrm>
          <a:prstGeom prst="rect">
            <a:avLst/>
          </a:prstGeom>
        </p:spPr>
        <p:txBody>
          <a:bodyPr lIns="0" tIns="0" rIns="0" bIns="0" rtlCol="0" anchor="t">
            <a:spAutoFit/>
          </a:bodyPr>
          <a:lstStyle/>
          <a:p>
            <a:pPr algn="ctr">
              <a:lnSpc>
                <a:spcPts val="2159"/>
              </a:lnSpc>
              <a:spcBef>
                <a:spcPts val="1619"/>
              </a:spcBef>
            </a:pPr>
            <a:r>
              <a:rPr lang="en-US" sz="1799" spc="107">
                <a:solidFill>
                  <a:srgbClr val="242424"/>
                </a:solidFill>
                <a:latin typeface="Inter Bold"/>
              </a:rPr>
              <a:t>07–20</a:t>
            </a:r>
          </a:p>
        </p:txBody>
      </p:sp>
      <p:pic>
        <p:nvPicPr>
          <p:cNvPr id="5" name="Picture 5"/>
          <p:cNvPicPr>
            <a:picLocks noChangeAspect="1"/>
          </p:cNvPicPr>
          <p:nvPr/>
        </p:nvPicPr>
        <p:blipFill>
          <a:blip r:embed="rId3"/>
          <a:srcRect l="2693" r="2693"/>
          <a:stretch>
            <a:fillRect/>
          </a:stretch>
        </p:blipFill>
        <p:spPr>
          <a:xfrm>
            <a:off x="9144000" y="0"/>
            <a:ext cx="7429500" cy="5257919"/>
          </a:xfrm>
          <a:prstGeom prst="rect">
            <a:avLst/>
          </a:prstGeom>
        </p:spPr>
      </p:pic>
      <p:sp>
        <p:nvSpPr>
          <p:cNvPr id="6" name="AutoShape 6"/>
          <p:cNvSpPr/>
          <p:nvPr/>
        </p:nvSpPr>
        <p:spPr>
          <a:xfrm>
            <a:off x="9144000" y="5143500"/>
            <a:ext cx="7429500" cy="5143500"/>
          </a:xfrm>
          <a:prstGeom prst="rect">
            <a:avLst/>
          </a:prstGeom>
          <a:solidFill>
            <a:srgbClr val="1C462E"/>
          </a:solidFill>
        </p:spPr>
      </p:sp>
      <p:pic>
        <p:nvPicPr>
          <p:cNvPr id="7" name="Picture 7"/>
          <p:cNvPicPr>
            <a:picLocks noChangeAspect="1"/>
          </p:cNvPicPr>
          <p:nvPr/>
        </p:nvPicPr>
        <p:blipFill>
          <a:blip r:embed="rId4"/>
          <a:srcRect l="3247" r="3247"/>
          <a:stretch>
            <a:fillRect/>
          </a:stretch>
        </p:blipFill>
        <p:spPr>
          <a:xfrm>
            <a:off x="1466850" y="0"/>
            <a:ext cx="7429500" cy="5257919"/>
          </a:xfrm>
          <a:prstGeom prst="rect">
            <a:avLst/>
          </a:prstGeom>
        </p:spPr>
      </p:pic>
      <p:sp>
        <p:nvSpPr>
          <p:cNvPr id="8" name="AutoShape 8"/>
          <p:cNvSpPr/>
          <p:nvPr/>
        </p:nvSpPr>
        <p:spPr>
          <a:xfrm>
            <a:off x="1466850" y="5143500"/>
            <a:ext cx="7429500" cy="5143500"/>
          </a:xfrm>
          <a:prstGeom prst="rect">
            <a:avLst/>
          </a:prstGeom>
          <a:solidFill>
            <a:srgbClr val="1C462E"/>
          </a:solidFill>
        </p:spPr>
      </p:sp>
      <p:grpSp>
        <p:nvGrpSpPr>
          <p:cNvPr id="9" name="Group 9"/>
          <p:cNvGrpSpPr/>
          <p:nvPr/>
        </p:nvGrpSpPr>
        <p:grpSpPr>
          <a:xfrm>
            <a:off x="2104787" y="6512448"/>
            <a:ext cx="6153627" cy="2405603"/>
            <a:chOff x="0" y="0"/>
            <a:chExt cx="8204836" cy="3207471"/>
          </a:xfrm>
        </p:grpSpPr>
        <p:sp>
          <p:nvSpPr>
            <p:cNvPr id="10" name="TextBox 10"/>
            <p:cNvSpPr txBox="1"/>
            <p:nvPr/>
          </p:nvSpPr>
          <p:spPr>
            <a:xfrm>
              <a:off x="0" y="-76200"/>
              <a:ext cx="8204836" cy="497840"/>
            </a:xfrm>
            <a:prstGeom prst="rect">
              <a:avLst/>
            </a:prstGeom>
          </p:spPr>
          <p:txBody>
            <a:bodyPr lIns="0" tIns="0" rIns="0" bIns="0" rtlCol="0" anchor="t">
              <a:spAutoFit/>
            </a:bodyPr>
            <a:lstStyle/>
            <a:p>
              <a:pPr marL="0" lvl="1" indent="0" algn="l">
                <a:lnSpc>
                  <a:spcPts val="3255"/>
                </a:lnSpc>
                <a:spcBef>
                  <a:spcPts val="2441"/>
                </a:spcBef>
              </a:pPr>
              <a:r>
                <a:rPr lang="en-US" sz="2100" spc="126">
                  <a:solidFill>
                    <a:srgbClr val="FFE247"/>
                  </a:solidFill>
                  <a:latin typeface="Inter Bold"/>
                </a:rPr>
                <a:t>GEONETCAST REC</a:t>
              </a:r>
              <a:r>
                <a:rPr lang="en-US" sz="2100" u="none" spc="126">
                  <a:solidFill>
                    <a:srgbClr val="FFE247"/>
                  </a:solidFill>
                  <a:latin typeface="Inter Bold"/>
                </a:rPr>
                <a:t>EPTION STATION</a:t>
              </a:r>
            </a:p>
          </p:txBody>
        </p:sp>
        <p:sp>
          <p:nvSpPr>
            <p:cNvPr id="11" name="TextBox 11"/>
            <p:cNvSpPr txBox="1"/>
            <p:nvPr/>
          </p:nvSpPr>
          <p:spPr>
            <a:xfrm>
              <a:off x="0" y="580476"/>
              <a:ext cx="8204836" cy="2626995"/>
            </a:xfrm>
            <a:prstGeom prst="rect">
              <a:avLst/>
            </a:prstGeom>
          </p:spPr>
          <p:txBody>
            <a:bodyPr lIns="0" tIns="0" rIns="0" bIns="0" rtlCol="0" anchor="t">
              <a:spAutoFit/>
            </a:bodyPr>
            <a:lstStyle/>
            <a:p>
              <a:pPr>
                <a:lnSpc>
                  <a:spcPts val="3150"/>
                </a:lnSpc>
                <a:spcBef>
                  <a:spcPts val="2362"/>
                </a:spcBef>
              </a:pPr>
              <a:r>
                <a:rPr lang="en-US" sz="2100" spc="21">
                  <a:solidFill>
                    <a:srgbClr val="FFFFFF"/>
                  </a:solidFill>
                  <a:latin typeface="Inter"/>
                </a:rPr>
                <a:t>The 3m mesh, C Band antenna was installed in 2013 for decoding the signal and recreates the data/products according to a defined directory and the file name structure from the Eutelsat 8W.</a:t>
              </a:r>
            </a:p>
          </p:txBody>
        </p:sp>
      </p:grpSp>
      <p:grpSp>
        <p:nvGrpSpPr>
          <p:cNvPr id="12" name="Group 12"/>
          <p:cNvGrpSpPr/>
          <p:nvPr/>
        </p:nvGrpSpPr>
        <p:grpSpPr>
          <a:xfrm>
            <a:off x="9144000" y="0"/>
            <a:ext cx="1714500" cy="1714500"/>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sp>
        <p:nvSpPr>
          <p:cNvPr id="14" name="TextBox 14"/>
          <p:cNvSpPr txBox="1"/>
          <p:nvPr/>
        </p:nvSpPr>
        <p:spPr>
          <a:xfrm>
            <a:off x="9558446" y="599652"/>
            <a:ext cx="885607" cy="543772"/>
          </a:xfrm>
          <a:prstGeom prst="rect">
            <a:avLst/>
          </a:prstGeom>
        </p:spPr>
        <p:txBody>
          <a:bodyPr lIns="0" tIns="0" rIns="0" bIns="0" rtlCol="0" anchor="t">
            <a:spAutoFit/>
          </a:bodyPr>
          <a:lstStyle/>
          <a:p>
            <a:pPr marL="0" lvl="0" indent="0" algn="ctr">
              <a:lnSpc>
                <a:spcPts val="4142"/>
              </a:lnSpc>
              <a:spcBef>
                <a:spcPts val="3106"/>
              </a:spcBef>
            </a:pPr>
            <a:r>
              <a:rPr lang="en-US" sz="3765" u="none" spc="-188">
                <a:solidFill>
                  <a:srgbClr val="242424"/>
                </a:solidFill>
                <a:latin typeface="Inter"/>
              </a:rPr>
              <a:t>03</a:t>
            </a:r>
          </a:p>
        </p:txBody>
      </p:sp>
      <p:grpSp>
        <p:nvGrpSpPr>
          <p:cNvPr id="15" name="Group 15"/>
          <p:cNvGrpSpPr/>
          <p:nvPr/>
        </p:nvGrpSpPr>
        <p:grpSpPr>
          <a:xfrm>
            <a:off x="1466850" y="0"/>
            <a:ext cx="1714500" cy="1714500"/>
            <a:chOff x="0" y="0"/>
            <a:chExt cx="1913890" cy="1913890"/>
          </a:xfrm>
        </p:grpSpPr>
        <p:sp>
          <p:nvSpPr>
            <p:cNvPr id="16" name="Freeform 1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sp>
        <p:nvSpPr>
          <p:cNvPr id="17" name="TextBox 17"/>
          <p:cNvSpPr txBox="1"/>
          <p:nvPr/>
        </p:nvSpPr>
        <p:spPr>
          <a:xfrm>
            <a:off x="1881296" y="599652"/>
            <a:ext cx="885607" cy="543772"/>
          </a:xfrm>
          <a:prstGeom prst="rect">
            <a:avLst/>
          </a:prstGeom>
        </p:spPr>
        <p:txBody>
          <a:bodyPr lIns="0" tIns="0" rIns="0" bIns="0" rtlCol="0" anchor="t">
            <a:spAutoFit/>
          </a:bodyPr>
          <a:lstStyle/>
          <a:p>
            <a:pPr marL="0" lvl="0" indent="0" algn="ctr">
              <a:lnSpc>
                <a:spcPts val="4142"/>
              </a:lnSpc>
              <a:spcBef>
                <a:spcPts val="3106"/>
              </a:spcBef>
            </a:pPr>
            <a:r>
              <a:rPr lang="en-US" sz="3765" u="none" spc="-188">
                <a:solidFill>
                  <a:srgbClr val="242424"/>
                </a:solidFill>
                <a:latin typeface="Inter"/>
              </a:rPr>
              <a:t>02</a:t>
            </a:r>
          </a:p>
        </p:txBody>
      </p:sp>
      <p:grpSp>
        <p:nvGrpSpPr>
          <p:cNvPr id="18" name="Group 18"/>
          <p:cNvGrpSpPr/>
          <p:nvPr/>
        </p:nvGrpSpPr>
        <p:grpSpPr>
          <a:xfrm>
            <a:off x="9781937" y="6512448"/>
            <a:ext cx="6153627" cy="2405603"/>
            <a:chOff x="0" y="0"/>
            <a:chExt cx="8204836" cy="3207471"/>
          </a:xfrm>
        </p:grpSpPr>
        <p:sp>
          <p:nvSpPr>
            <p:cNvPr id="19" name="TextBox 19"/>
            <p:cNvSpPr txBox="1"/>
            <p:nvPr/>
          </p:nvSpPr>
          <p:spPr>
            <a:xfrm>
              <a:off x="0" y="-76200"/>
              <a:ext cx="8204836" cy="497840"/>
            </a:xfrm>
            <a:prstGeom prst="rect">
              <a:avLst/>
            </a:prstGeom>
          </p:spPr>
          <p:txBody>
            <a:bodyPr lIns="0" tIns="0" rIns="0" bIns="0" rtlCol="0" anchor="t">
              <a:spAutoFit/>
            </a:bodyPr>
            <a:lstStyle/>
            <a:p>
              <a:pPr marL="0" lvl="1" indent="0" algn="l">
                <a:lnSpc>
                  <a:spcPts val="3255"/>
                </a:lnSpc>
                <a:spcBef>
                  <a:spcPts val="2441"/>
                </a:spcBef>
              </a:pPr>
              <a:r>
                <a:rPr lang="en-US" sz="2100" spc="126">
                  <a:solidFill>
                    <a:srgbClr val="FFE247"/>
                  </a:solidFill>
                  <a:latin typeface="Inter Bold"/>
                </a:rPr>
                <a:t>AUT</a:t>
              </a:r>
              <a:r>
                <a:rPr lang="en-US" sz="2100" u="none" spc="126">
                  <a:solidFill>
                    <a:srgbClr val="FFE247"/>
                  </a:solidFill>
                  <a:latin typeface="Inter Bold"/>
                </a:rPr>
                <a:t>OMATIC WEATHER STATION</a:t>
              </a:r>
            </a:p>
          </p:txBody>
        </p:sp>
        <p:sp>
          <p:nvSpPr>
            <p:cNvPr id="20" name="TextBox 20"/>
            <p:cNvSpPr txBox="1"/>
            <p:nvPr/>
          </p:nvSpPr>
          <p:spPr>
            <a:xfrm>
              <a:off x="0" y="580476"/>
              <a:ext cx="8204836" cy="2626995"/>
            </a:xfrm>
            <a:prstGeom prst="rect">
              <a:avLst/>
            </a:prstGeom>
          </p:spPr>
          <p:txBody>
            <a:bodyPr lIns="0" tIns="0" rIns="0" bIns="0" rtlCol="0" anchor="t">
              <a:spAutoFit/>
            </a:bodyPr>
            <a:lstStyle/>
            <a:p>
              <a:pPr algn="just">
                <a:lnSpc>
                  <a:spcPts val="3150"/>
                </a:lnSpc>
                <a:spcBef>
                  <a:spcPts val="2362"/>
                </a:spcBef>
              </a:pPr>
              <a:r>
                <a:rPr lang="en-US" sz="2100" spc="21">
                  <a:solidFill>
                    <a:srgbClr val="FFFFFF"/>
                  </a:solidFill>
                  <a:latin typeface="Inter"/>
                </a:rPr>
                <a:t>The automatic weather station established on the 2nd of June 2014 and started successfully logging data on the 4th of June 2014. The Automatic Weather Station provides daily weather data for the Centre.</a:t>
              </a:r>
            </a:p>
          </p:txBody>
        </p:sp>
      </p:grpSp>
      <p:sp>
        <p:nvSpPr>
          <p:cNvPr id="21" name="TextBox 21"/>
          <p:cNvSpPr txBox="1"/>
          <p:nvPr/>
        </p:nvSpPr>
        <p:spPr>
          <a:xfrm rot="5400000">
            <a:off x="13871843" y="4413968"/>
            <a:ext cx="7002110" cy="203430"/>
          </a:xfrm>
          <a:prstGeom prst="rect">
            <a:avLst/>
          </a:prstGeom>
        </p:spPr>
        <p:txBody>
          <a:bodyPr lIns="0" tIns="0" rIns="0" bIns="0" rtlCol="0" anchor="t">
            <a:spAutoFit/>
          </a:bodyPr>
          <a:lstStyle/>
          <a:p>
            <a:pPr marL="0" lvl="1" indent="0" algn="ctr">
              <a:lnSpc>
                <a:spcPts val="1680"/>
              </a:lnSpc>
              <a:spcBef>
                <a:spcPts val="1260"/>
              </a:spcBef>
            </a:pPr>
            <a:r>
              <a:rPr lang="en-US" sz="1400" spc="210">
                <a:solidFill>
                  <a:srgbClr val="242424"/>
                </a:solidFill>
                <a:latin typeface="Inter"/>
              </a:rPr>
              <a:t>GEO WEEK 2022 GHANA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6573500" cy="10287000"/>
            <a:chOff x="0" y="0"/>
            <a:chExt cx="1913890" cy="1187932"/>
          </a:xfrm>
        </p:grpSpPr>
        <p:sp>
          <p:nvSpPr>
            <p:cNvPr id="3" name="Freeform 3"/>
            <p:cNvSpPr/>
            <p:nvPr/>
          </p:nvSpPr>
          <p:spPr>
            <a:xfrm>
              <a:off x="0" y="0"/>
              <a:ext cx="1913890" cy="1187932"/>
            </a:xfrm>
            <a:custGeom>
              <a:avLst/>
              <a:gdLst/>
              <a:ahLst/>
              <a:cxnLst/>
              <a:rect l="l" t="t" r="r" b="b"/>
              <a:pathLst>
                <a:path w="1913890" h="1187932">
                  <a:moveTo>
                    <a:pt x="0" y="0"/>
                  </a:moveTo>
                  <a:lnTo>
                    <a:pt x="1913890" y="0"/>
                  </a:lnTo>
                  <a:lnTo>
                    <a:pt x="1913890" y="1187932"/>
                  </a:lnTo>
                  <a:lnTo>
                    <a:pt x="0" y="1187932"/>
                  </a:lnTo>
                  <a:close/>
                </a:path>
              </a:pathLst>
            </a:custGeom>
            <a:solidFill>
              <a:srgbClr val="FFF1A5"/>
            </a:solidFill>
          </p:spPr>
        </p:sp>
      </p:grpSp>
      <p:pic>
        <p:nvPicPr>
          <p:cNvPr id="4" name="Picture 4"/>
          <p:cNvPicPr>
            <a:picLocks noChangeAspect="1"/>
          </p:cNvPicPr>
          <p:nvPr/>
        </p:nvPicPr>
        <p:blipFill>
          <a:blip r:embed="rId3"/>
          <a:srcRect/>
          <a:stretch>
            <a:fillRect/>
          </a:stretch>
        </p:blipFill>
        <p:spPr>
          <a:xfrm>
            <a:off x="7504486" y="1566859"/>
            <a:ext cx="2211619" cy="2948825"/>
          </a:xfrm>
          <a:prstGeom prst="rect">
            <a:avLst/>
          </a:prstGeom>
        </p:spPr>
      </p:pic>
      <p:pic>
        <p:nvPicPr>
          <p:cNvPr id="5" name="Picture 5"/>
          <p:cNvPicPr>
            <a:picLocks noChangeAspect="1"/>
          </p:cNvPicPr>
          <p:nvPr/>
        </p:nvPicPr>
        <p:blipFill>
          <a:blip r:embed="rId4"/>
          <a:srcRect l="182" t="16556" b="16556"/>
          <a:stretch>
            <a:fillRect/>
          </a:stretch>
        </p:blipFill>
        <p:spPr>
          <a:xfrm>
            <a:off x="2218640" y="5143500"/>
            <a:ext cx="12783310" cy="2612621"/>
          </a:xfrm>
          <a:prstGeom prst="rect">
            <a:avLst/>
          </a:prstGeom>
        </p:spPr>
      </p:pic>
      <p:sp>
        <p:nvSpPr>
          <p:cNvPr id="6" name="TextBox 6"/>
          <p:cNvSpPr txBox="1"/>
          <p:nvPr/>
        </p:nvSpPr>
        <p:spPr>
          <a:xfrm>
            <a:off x="3216600" y="5057338"/>
            <a:ext cx="10787392" cy="2556345"/>
          </a:xfrm>
          <a:prstGeom prst="rect">
            <a:avLst/>
          </a:prstGeom>
        </p:spPr>
        <p:txBody>
          <a:bodyPr lIns="0" tIns="0" rIns="0" bIns="0" rtlCol="0" anchor="t">
            <a:spAutoFit/>
          </a:bodyPr>
          <a:lstStyle/>
          <a:p>
            <a:pPr algn="ctr">
              <a:lnSpc>
                <a:spcPts val="20705"/>
              </a:lnSpc>
            </a:pPr>
            <a:r>
              <a:rPr lang="en-US" sz="15337" spc="9693">
                <a:solidFill>
                  <a:srgbClr val="FFD115"/>
                </a:solidFill>
                <a:latin typeface="Barlow Black Bold"/>
              </a:rPr>
              <a:t>AVFS</a:t>
            </a:r>
          </a:p>
        </p:txBody>
      </p:sp>
      <p:sp>
        <p:nvSpPr>
          <p:cNvPr id="7" name="TextBox 7"/>
          <p:cNvSpPr txBox="1"/>
          <p:nvPr/>
        </p:nvSpPr>
        <p:spPr>
          <a:xfrm>
            <a:off x="281136" y="8778702"/>
            <a:ext cx="16658319" cy="479598"/>
          </a:xfrm>
          <a:prstGeom prst="rect">
            <a:avLst/>
          </a:prstGeom>
        </p:spPr>
        <p:txBody>
          <a:bodyPr lIns="0" tIns="0" rIns="0" bIns="0" rtlCol="0" anchor="t">
            <a:spAutoFit/>
          </a:bodyPr>
          <a:lstStyle/>
          <a:p>
            <a:pPr algn="ctr">
              <a:lnSpc>
                <a:spcPts val="3919"/>
              </a:lnSpc>
            </a:pPr>
            <a:r>
              <a:rPr lang="en-US" sz="2800" spc="2240">
                <a:solidFill>
                  <a:srgbClr val="FF6602"/>
                </a:solidFill>
                <a:latin typeface="Marta Italics"/>
              </a:rPr>
              <a:t>Advanced Virtual Fire System</a:t>
            </a:r>
          </a:p>
        </p:txBody>
      </p:sp>
      <p:grpSp>
        <p:nvGrpSpPr>
          <p:cNvPr id="8" name="Group 8"/>
          <p:cNvGrpSpPr/>
          <p:nvPr/>
        </p:nvGrpSpPr>
        <p:grpSpPr>
          <a:xfrm>
            <a:off x="16573500" y="8572500"/>
            <a:ext cx="1714500" cy="1714500"/>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E247"/>
            </a:solidFill>
          </p:spPr>
        </p:sp>
      </p:grpSp>
      <p:sp>
        <p:nvSpPr>
          <p:cNvPr id="10" name="AutoShape 10"/>
          <p:cNvSpPr/>
          <p:nvPr/>
        </p:nvSpPr>
        <p:spPr>
          <a:xfrm>
            <a:off x="11125200" y="0"/>
            <a:ext cx="5448300" cy="1014628"/>
          </a:xfrm>
          <a:prstGeom prst="rect">
            <a:avLst/>
          </a:prstGeom>
          <a:solidFill>
            <a:srgbClr val="1C462E"/>
          </a:solidFill>
        </p:spPr>
      </p:sp>
      <p:sp>
        <p:nvSpPr>
          <p:cNvPr id="11" name="TextBox 11"/>
          <p:cNvSpPr txBox="1"/>
          <p:nvPr/>
        </p:nvSpPr>
        <p:spPr>
          <a:xfrm>
            <a:off x="16922553" y="9313324"/>
            <a:ext cx="958543" cy="269487"/>
          </a:xfrm>
          <a:prstGeom prst="rect">
            <a:avLst/>
          </a:prstGeom>
        </p:spPr>
        <p:txBody>
          <a:bodyPr lIns="0" tIns="0" rIns="0" bIns="0" rtlCol="0" anchor="t">
            <a:spAutoFit/>
          </a:bodyPr>
          <a:lstStyle/>
          <a:p>
            <a:pPr algn="ctr">
              <a:lnSpc>
                <a:spcPts val="2159"/>
              </a:lnSpc>
              <a:spcBef>
                <a:spcPts val="1619"/>
              </a:spcBef>
            </a:pPr>
            <a:r>
              <a:rPr lang="en-US" sz="1799" spc="107">
                <a:solidFill>
                  <a:srgbClr val="242424"/>
                </a:solidFill>
                <a:latin typeface="Inter Bold"/>
              </a:rPr>
              <a:t>08–20</a:t>
            </a:r>
          </a:p>
        </p:txBody>
      </p:sp>
      <p:sp>
        <p:nvSpPr>
          <p:cNvPr id="12" name="TextBox 12"/>
          <p:cNvSpPr txBox="1"/>
          <p:nvPr/>
        </p:nvSpPr>
        <p:spPr>
          <a:xfrm rot="5400000">
            <a:off x="13871843" y="4413968"/>
            <a:ext cx="7002110" cy="203430"/>
          </a:xfrm>
          <a:prstGeom prst="rect">
            <a:avLst/>
          </a:prstGeom>
        </p:spPr>
        <p:txBody>
          <a:bodyPr lIns="0" tIns="0" rIns="0" bIns="0" rtlCol="0" anchor="t">
            <a:spAutoFit/>
          </a:bodyPr>
          <a:lstStyle/>
          <a:p>
            <a:pPr marL="0" lvl="1" indent="0" algn="ctr">
              <a:lnSpc>
                <a:spcPts val="1680"/>
              </a:lnSpc>
              <a:spcBef>
                <a:spcPts val="1260"/>
              </a:spcBef>
            </a:pPr>
            <a:r>
              <a:rPr lang="en-US" sz="1400" spc="210">
                <a:solidFill>
                  <a:srgbClr val="242424"/>
                </a:solidFill>
                <a:latin typeface="Inter"/>
              </a:rPr>
              <a:t>GEO WEEK 2022 GHANA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1595</TotalTime>
  <Words>3611</Words>
  <Application>Microsoft Office PowerPoint</Application>
  <PresentationFormat>Custom</PresentationFormat>
  <Paragraphs>417</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Inter Bold</vt:lpstr>
      <vt:lpstr>Marta Italics</vt:lpstr>
      <vt:lpstr>Arial</vt:lpstr>
      <vt:lpstr>Barlow Black Bold</vt:lpstr>
      <vt:lpstr>Arimo</vt:lpstr>
      <vt:lpstr>Inter</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 WEEK Presentation-2022</dc:title>
  <dc:creator>Emmanuel</dc:creator>
  <cp:lastModifiedBy>Emmanuel Nyantakyi</cp:lastModifiedBy>
  <cp:revision>2</cp:revision>
  <dcterms:created xsi:type="dcterms:W3CDTF">2006-08-16T00:00:00Z</dcterms:created>
  <dcterms:modified xsi:type="dcterms:W3CDTF">2022-10-31T08:41:39Z</dcterms:modified>
  <dc:identifier>DAFI_zK4qeY</dc:identifier>
</cp:coreProperties>
</file>